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 id="2147483664" r:id="rId2"/>
  </p:sldMasterIdLst>
  <p:notesMasterIdLst>
    <p:notesMasterId r:id="rId25"/>
  </p:notesMasterIdLst>
  <p:sldIdLst>
    <p:sldId id="2142533567" r:id="rId3"/>
    <p:sldId id="2142533564" r:id="rId4"/>
    <p:sldId id="260" r:id="rId5"/>
    <p:sldId id="2142533571" r:id="rId6"/>
    <p:sldId id="2142533574" r:id="rId7"/>
    <p:sldId id="2142533553" r:id="rId8"/>
    <p:sldId id="2142533575" r:id="rId9"/>
    <p:sldId id="2142533576" r:id="rId10"/>
    <p:sldId id="266" r:id="rId11"/>
    <p:sldId id="2142533566" r:id="rId12"/>
    <p:sldId id="2142533548" r:id="rId13"/>
    <p:sldId id="2142533572" r:id="rId14"/>
    <p:sldId id="2142533550" r:id="rId15"/>
    <p:sldId id="2142533551" r:id="rId16"/>
    <p:sldId id="2142533555" r:id="rId17"/>
    <p:sldId id="2142533573" r:id="rId18"/>
    <p:sldId id="2142533557" r:id="rId19"/>
    <p:sldId id="15627" r:id="rId20"/>
    <p:sldId id="2142533547" r:id="rId21"/>
    <p:sldId id="2142533569" r:id="rId22"/>
    <p:sldId id="2142533549" r:id="rId23"/>
    <p:sldId id="2142533570"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nfBY70UTHYsUvL6f6ZWiwCmCmf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A0FF"/>
    <a:srgbClr val="5B9BD5"/>
    <a:srgbClr val="70AD47"/>
    <a:srgbClr val="53CE0A"/>
    <a:srgbClr val="C4E0B2"/>
    <a:srgbClr val="DFDDFF"/>
    <a:srgbClr val="C55911"/>
    <a:srgbClr val="46B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p:restoredTop sz="94940"/>
  </p:normalViewPr>
  <p:slideViewPr>
    <p:cSldViewPr snapToGrid="0">
      <p:cViewPr varScale="1">
        <p:scale>
          <a:sx n="120" d="100"/>
          <a:sy n="120" d="100"/>
        </p:scale>
        <p:origin x="832" y="176"/>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540466598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1540466598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lost 3 of our comrades to COVID this week…. So for the EC folks, if you haven’t felt fuly deputized yet, consider yourself so deputized. </a:t>
            </a:r>
            <a:endParaRPr/>
          </a:p>
        </p:txBody>
      </p:sp>
      <p:sp>
        <p:nvSpPr>
          <p:cNvPr id="218" name="Google Shape;218;g1540466598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9ff0092e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9ff0092e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gn="just">
              <a:spcBef>
                <a:spcPts val="0"/>
              </a:spcBef>
              <a:spcAft>
                <a:spcPts val="300"/>
              </a:spcAft>
            </a:pPr>
            <a:r>
              <a:rPr lang="en-US" sz="1800" b="1"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Figure 4.</a:t>
            </a: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 framework to identify and prioritize sustained space-based Earth observations.  This framework considers information for a sampling of Societal Benefit Areas (SBA) to provide public and/or commercial services in support of U.S. resilience, prosperity and national security, while continuing foundational observations to support advancing Earth and climate sciences (left). In prioritizing sustained Earth observation variables, considerations may include, among other factors, their importance to national objectives, likelihood of a gap, and consequence of a gap for each service and/or SBA considered (right). Earth observation variables are represented by the different “dots”, with different symbol types (e.g. cube, sphere) depicting different SBAs or services, and the different colors represent priority for continuity. Variables that are furthest from the origin for all three axes (i.e. red color) indicate higher priority for continuity.</a:t>
            </a:r>
            <a:endParaRPr lang="en-US"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704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9ff0092e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9ff0092e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Figure 4.</a:t>
            </a: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Schematic illustration of a hybrid space architecture (HSA) that provides multiple new dimensions of opportunities for sustained space-based observations of essential climate and other environmental variables. The upper(lower) part of the diagram includes traditional(non-traditional) approaches to Earth science and application mission implementation, while the left(right) side of the diagram denotes the international(national) approaches to mission implementation. </a:t>
            </a:r>
            <a:r>
              <a:rPr lang="en-US" sz="1800" i="1" spc="-1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This four-quadrant view highlights the opportunity space for implementation of sustained observations. In this depiction, the priorities and capabilities of individual nations are combined to produce global observations not otherwise possible, and large, government sponsored missions are combined with non-profit and commercial data products to deliver sampling densities not otherwise affordable. An efficient and effective HSA will adjust the boundaries between these four quadrants to optimize the strengths of each.</a:t>
            </a:r>
            <a:endParaRPr lang="en-US"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893489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9ff0092e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9ff0092e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96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9ff0092e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9ff0092e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Figure 6.</a:t>
            </a: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 U.S. framework for carefully coordinated, end-to-end stewardship will increase the value of past, current and future Earth observations for all Americans.  Sustained Earth observations, made up of evolving spacecraft and sensors, are represented by the gray bars at the bottom.  Key elements of modern data stewardship is represented by the multi-color shaded box.  The benefits to society, supported by the sustained observations and stewardship elements, are represented by the green lines and the simplified form of the societal benefit graphic from </a:t>
            </a:r>
            <a:r>
              <a:rPr lang="en-US" sz="1800" b="1"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Figure 4</a:t>
            </a: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Red (green) lines represent investments in (societal benefits from) data stewardship.  Solid (dotted) lines </a:t>
            </a:r>
            <a:r>
              <a:rPr lang="en-US" sz="1800" i="1"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represente</a:t>
            </a: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sustained (intermittent, piecemeal) investments in stewardship.</a:t>
            </a:r>
            <a:endParaRPr lang="en-US"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4120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9ff0092e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9ff0092e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95560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9ff0092e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9ff0092e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4898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540466598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1540466598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g1540466598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543662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9ff0092e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9ff0092e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6031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Rashmi</a:t>
            </a:r>
            <a:r>
              <a:rPr lang="en-US" dirty="0" err="1">
                <a:effectLst/>
                <a:latin typeface="Calibri" panose="020F0502020204030204" pitchFamily="34" charset="0"/>
              </a:rPr>
              <a:t>Recommendation</a:t>
            </a:r>
            <a:r>
              <a:rPr lang="en-US" dirty="0">
                <a:effectLst/>
                <a:latin typeface="Calibri" panose="020F0502020204030204" pitchFamily="34" charset="0"/>
              </a:rPr>
              <a:t>: The Office of Science and Technology Policy, in collaboration with the relevant</a:t>
            </a:r>
          </a:p>
          <a:p>
            <a:r>
              <a:rPr lang="en-US" dirty="0">
                <a:effectLst/>
                <a:latin typeface="Calibri" panose="020F0502020204030204" pitchFamily="34" charset="0"/>
              </a:rPr>
              <a:t>agencies</a:t>
            </a:r>
          </a:p>
          <a:p>
            <a:r>
              <a:rPr lang="en-US" dirty="0">
                <a:effectLst/>
                <a:latin typeface="Calibri" panose="020F0502020204030204" pitchFamily="34" charset="0"/>
              </a:rPr>
              <a:t>and in consultation with the scientific community, should develop and implement a plan for</a:t>
            </a:r>
          </a:p>
          <a:p>
            <a:r>
              <a:rPr lang="en-US" dirty="0">
                <a:effectLst/>
                <a:latin typeface="Calibri" panose="020F0502020204030204" pitchFamily="34" charset="0"/>
              </a:rPr>
              <a:t>achieving and sustaining global Earth observations. This plan should recognize the complexity of differing</a:t>
            </a:r>
          </a:p>
          <a:p>
            <a:r>
              <a:rPr lang="en-US" dirty="0">
                <a:effectLst/>
                <a:latin typeface="Calibri" panose="020F0502020204030204" pitchFamily="34" charset="0"/>
              </a:rPr>
              <a:t>agency roles, responsibilities, and capabilities as well as the lessons from implementation of the Landsat,</a:t>
            </a:r>
          </a:p>
          <a:p>
            <a:r>
              <a:rPr lang="en-US" dirty="0">
                <a:effectLst/>
                <a:latin typeface="Calibri" panose="020F0502020204030204" pitchFamily="34" charset="0"/>
              </a:rPr>
              <a:t>EOS, and NPOESS programs.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93FFB-D60E-3B47-BFA7-93274B2B0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84859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540466598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1540466598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g1540466598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668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9ff0092e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9ff0092e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75960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540466598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1540466598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g1540466598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8164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540466598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1540466598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g1540466598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74654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540466598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1540466598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g1540466598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0037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540466598a_0_8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Figure 1.</a:t>
            </a: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The yearly count of billion-dollar weather disasters in the U.S. since 1980, adjusted for inflation. 2020 set a new record for the most such disasters in any year. The left axis and colored bars show the number of billion-dollar events for each year, with the color indicating the type of disaster. The right axis and colored lines show the disaster costs in billions of dollars – with the red line being the aggregate cost for the given year, the gray lines being 95% confidence limits, and the black line a running-5-year average cost. Source NOAA’s National Centers for Environmental Information.</a:t>
            </a:r>
            <a:endParaRPr lang="en-US"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64" name="Google Shape;264;g1540466598a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540466598a_0_8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Figure 2</a:t>
            </a: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(top) Satellite observations of northern mid-latitude (35-60oN) stratospheric ozone (at around 42 km or 2 </a:t>
            </a:r>
            <a:r>
              <a:rPr lang="en-US" sz="1800" i="1"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hPa</a:t>
            </a: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from multiple satellite or satellite-infused sources (AMS-Climate, 2022) and the cover of the 2018 quadrennial review from the Scientific Assessment Panel of the Montreal Protocol (WMO-Ozone, 2022) for which the satellite data are used. (middle) Satellite observations of global sea level rise from a sequence of nearly identical instruments flown on five different satellites (courtesy, J. Willis/JPL/NASA) and the cover from the 2022 U.S. Interagency Sea Level Rise Technical Report (Sweet et al. 2022) for which the satellite data used. </a:t>
            </a:r>
            <a:r>
              <a:rPr lang="en-US" sz="1800" i="1" spc="-1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(bottom) Landsat satellite observations of U.S. land cover change from 1986 to 2020 based on the Land Change Monitoring, Assessment, and Projection (LCMAP) project (Plot courtesy of LCMAP/USGS EROS) and the cover of the first annual America the Beautiful report (https://</a:t>
            </a:r>
            <a:r>
              <a:rPr lang="en-US" sz="1800" i="1" spc="-1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www.doi.gov</a:t>
            </a:r>
            <a:r>
              <a:rPr lang="en-US" sz="1800" i="1" spc="-1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/priorities/</a:t>
            </a:r>
            <a:r>
              <a:rPr lang="en-US" sz="1800" i="1" spc="-1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america</a:t>
            </a:r>
            <a:r>
              <a:rPr lang="en-US" sz="1800" i="1" spc="-1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-the-beautiful), where land cover change is a chapter based on Landsat observed landscape changes, and their drivers such as climate change, water availability, disturbance, etc.</a:t>
            </a:r>
            <a:endParaRPr lang="en-US"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64" name="Google Shape;264;g1540466598a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027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5465925079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5465925079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15465925079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A025DF-C46C-4B10-8E85-FA16E1B34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101696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54659250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54659250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g1546592507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17" name="Google Shape;61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Calibri"/>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Calibri"/>
                <a:buNone/>
                <a:tabLst/>
                <a:defRPr/>
              </a:pPr>
              <a:t>8</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540466598a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g1540466598a_0_1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Figure 3.</a:t>
            </a: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KISS Study Team’s three pillar approach to the Continuity Study focused on 1) Why &amp; What to Include, 2) How to Include, and 3) How to impact and sustain? These 3 topics are discussed in Sections 2, 3 and 4, respectively. The upper portion of the diagram utilizes water, carbon and energy as a simple means to represent the breadth of Earth processes of interest, noting that each contains science and application targets, and that each of these includes many underlying and interacting quantities.</a:t>
            </a:r>
            <a:endParaRPr lang="en-US"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550" name="Google Shape;550;g1540466598a_0_1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0031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9"/>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73194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a:spLocks noGrp="1"/>
          </p:cNvSpPr>
          <p:nvPr>
            <p:ph type="pic" idx="2"/>
          </p:nvPr>
        </p:nvSpPr>
        <p:spPr>
          <a:xfrm>
            <a:off x="5183188" y="987426"/>
            <a:ext cx="6172200" cy="4873625"/>
          </a:xfrm>
          <a:prstGeom prst="rect">
            <a:avLst/>
          </a:prstGeom>
          <a:noFill/>
          <a:ln>
            <a:noFill/>
          </a:ln>
        </p:spPr>
      </p:sp>
      <p:sp>
        <p:nvSpPr>
          <p:cNvPr id="72" name="Google Shape;72;p40"/>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2002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34361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42"/>
          <p:cNvSpPr txBox="1">
            <a:spLocks noGrp="1"/>
          </p:cNvSpPr>
          <p:nvPr>
            <p:ph type="title"/>
          </p:nvPr>
        </p:nvSpPr>
        <p:spPr>
          <a:xfrm rot="5400000">
            <a:off x="7133432" y="1956596"/>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2"/>
          <p:cNvSpPr txBox="1">
            <a:spLocks noGrp="1"/>
          </p:cNvSpPr>
          <p:nvPr>
            <p:ph type="body" idx="1"/>
          </p:nvPr>
        </p:nvSpPr>
        <p:spPr>
          <a:xfrm rot="5400000">
            <a:off x="1799431" y="-596104"/>
            <a:ext cx="581183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1334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8"/>
        <p:cNvGrpSpPr/>
        <p:nvPr/>
      </p:nvGrpSpPr>
      <p:grpSpPr>
        <a:xfrm>
          <a:off x="0" y="0"/>
          <a:ext cx="0" cy="0"/>
          <a:chOff x="0" y="0"/>
          <a:chExt cx="0" cy="0"/>
        </a:xfrm>
      </p:grpSpPr>
      <p:sp>
        <p:nvSpPr>
          <p:cNvPr id="89" name="Google Shape;89;p43"/>
          <p:cNvSpPr txBox="1">
            <a:spLocks noGrp="1"/>
          </p:cNvSpPr>
          <p:nvPr>
            <p:ph type="body" idx="1"/>
          </p:nvPr>
        </p:nvSpPr>
        <p:spPr>
          <a:xfrm>
            <a:off x="338668" y="176109"/>
            <a:ext cx="11352107" cy="27463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067"/>
              <a:buNone/>
              <a:defRPr sz="1067">
                <a:solidFill>
                  <a:srgbClr val="7F7F7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333"/>
              <a:buNone/>
              <a:defRPr sz="1333"/>
            </a:lvl2pPr>
            <a:lvl3pPr marL="1371600" lvl="2" indent="-228600" algn="l">
              <a:lnSpc>
                <a:spcPct val="90000"/>
              </a:lnSpc>
              <a:spcBef>
                <a:spcPts val="500"/>
              </a:spcBef>
              <a:spcAft>
                <a:spcPts val="0"/>
              </a:spcAft>
              <a:buClr>
                <a:schemeClr val="dk1"/>
              </a:buClr>
              <a:buSzPts val="1333"/>
              <a:buNone/>
              <a:defRPr sz="1333"/>
            </a:lvl3pPr>
            <a:lvl4pPr marL="1828800" lvl="3" indent="-228600" algn="l">
              <a:lnSpc>
                <a:spcPct val="90000"/>
              </a:lnSpc>
              <a:spcBef>
                <a:spcPts val="500"/>
              </a:spcBef>
              <a:spcAft>
                <a:spcPts val="0"/>
              </a:spcAft>
              <a:buClr>
                <a:schemeClr val="dk1"/>
              </a:buClr>
              <a:buSzPts val="1333"/>
              <a:buNone/>
              <a:defRPr sz="1333"/>
            </a:lvl4pPr>
            <a:lvl5pPr marL="2286000" lvl="4" indent="-228600" algn="l">
              <a:lnSpc>
                <a:spcPct val="90000"/>
              </a:lnSpc>
              <a:spcBef>
                <a:spcPts val="500"/>
              </a:spcBef>
              <a:spcAft>
                <a:spcPts val="0"/>
              </a:spcAft>
              <a:buClr>
                <a:schemeClr val="dk1"/>
              </a:buClr>
              <a:buSzPts val="1333"/>
              <a:buNone/>
              <a:defRPr sz="1333"/>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0" name="Google Shape;90;p43" descr="JPL_RedBlack_rgb_horz_5in_160601.eps"/>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1476114" y="6454144"/>
            <a:ext cx="484561" cy="280881"/>
          </a:xfrm>
          <a:prstGeom prst="rect">
            <a:avLst/>
          </a:prstGeom>
          <a:noFill/>
          <a:ln>
            <a:noFill/>
          </a:ln>
        </p:spPr>
      </p:pic>
      <p:sp>
        <p:nvSpPr>
          <p:cNvPr id="91" name="Google Shape;91;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3"/>
          <p:cNvSpPr txBox="1">
            <a:spLocks noGrp="1"/>
          </p:cNvSpPr>
          <p:nvPr>
            <p:ph type="body" idx="2"/>
          </p:nvPr>
        </p:nvSpPr>
        <p:spPr>
          <a:xfrm>
            <a:off x="338668" y="1009572"/>
            <a:ext cx="11352107" cy="4670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0000"/>
              </a:buClr>
              <a:buSzPts val="2667"/>
              <a:buFont typeface="Calibri"/>
              <a:buNone/>
              <a:defRPr sz="2667">
                <a:solidFill>
                  <a:srgbClr val="000000"/>
                </a:solidFill>
              </a:defRPr>
            </a:lvl1pPr>
            <a:lvl2pPr marL="914400" lvl="1" indent="-228600" algn="l">
              <a:lnSpc>
                <a:spcPct val="90000"/>
              </a:lnSpc>
              <a:spcBef>
                <a:spcPts val="500"/>
              </a:spcBef>
              <a:spcAft>
                <a:spcPts val="0"/>
              </a:spcAft>
              <a:buClr>
                <a:schemeClr val="dk1"/>
              </a:buClr>
              <a:buSzPts val="2667"/>
              <a:buFont typeface="Calibri"/>
              <a:buNone/>
              <a:defRPr sz="2667"/>
            </a:lvl2pPr>
            <a:lvl3pPr marL="1371600" lvl="2" indent="-228600" algn="l">
              <a:lnSpc>
                <a:spcPct val="90000"/>
              </a:lnSpc>
              <a:spcBef>
                <a:spcPts val="500"/>
              </a:spcBef>
              <a:spcAft>
                <a:spcPts val="0"/>
              </a:spcAft>
              <a:buClr>
                <a:schemeClr val="dk1"/>
              </a:buClr>
              <a:buSzPts val="2667"/>
              <a:buFont typeface="Calibri"/>
              <a:buNone/>
              <a:defRPr sz="2667"/>
            </a:lvl3pPr>
            <a:lvl4pPr marL="1828800" lvl="3" indent="-228600" algn="l">
              <a:lnSpc>
                <a:spcPct val="90000"/>
              </a:lnSpc>
              <a:spcBef>
                <a:spcPts val="500"/>
              </a:spcBef>
              <a:spcAft>
                <a:spcPts val="0"/>
              </a:spcAft>
              <a:buClr>
                <a:schemeClr val="dk1"/>
              </a:buClr>
              <a:buSzPts val="2667"/>
              <a:buFont typeface="Calibri"/>
              <a:buNone/>
              <a:defRPr sz="2667"/>
            </a:lvl4pPr>
            <a:lvl5pPr marL="2286000" lvl="4" indent="-228600" algn="l">
              <a:lnSpc>
                <a:spcPct val="90000"/>
              </a:lnSpc>
              <a:spcBef>
                <a:spcPts val="500"/>
              </a:spcBef>
              <a:spcAft>
                <a:spcPts val="0"/>
              </a:spcAft>
              <a:buClr>
                <a:schemeClr val="dk1"/>
              </a:buClr>
              <a:buSzPts val="2667"/>
              <a:buFont typeface="Calibri"/>
              <a:buNone/>
              <a:defRPr sz="2667"/>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3"/>
          <p:cNvSpPr txBox="1">
            <a:spLocks noGrp="1"/>
          </p:cNvSpPr>
          <p:nvPr>
            <p:ph type="body" idx="3"/>
          </p:nvPr>
        </p:nvSpPr>
        <p:spPr>
          <a:xfrm>
            <a:off x="338668" y="2131484"/>
            <a:ext cx="5621867" cy="36258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3"/>
          <p:cNvSpPr txBox="1">
            <a:spLocks noGrp="1"/>
          </p:cNvSpPr>
          <p:nvPr>
            <p:ph type="body" idx="4"/>
          </p:nvPr>
        </p:nvSpPr>
        <p:spPr>
          <a:xfrm>
            <a:off x="6233553" y="2131485"/>
            <a:ext cx="5621867" cy="36258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5623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E4EE-2B08-5F4A-8467-92F891CF62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A5EA42-259B-2A44-A2F8-9BEEEF37C76F}"/>
              </a:ext>
            </a:extLst>
          </p:cNvPr>
          <p:cNvSpPr>
            <a:spLocks noGrp="1"/>
          </p:cNvSpPr>
          <p:nvPr>
            <p:ph type="dt" sz="half" idx="10"/>
          </p:nvPr>
        </p:nvSpPr>
        <p:spPr>
          <a:xfrm>
            <a:off x="0" y="6486523"/>
            <a:ext cx="2743200" cy="365125"/>
          </a:xfrm>
        </p:spPr>
        <p:txBody>
          <a:bodyPr/>
          <a:lstStyle/>
          <a:p>
            <a:fld id="{DA8E3B95-14A4-4763-BFAB-81416669C4A8}" type="datetime1">
              <a:rPr lang="en-US" smtClean="0"/>
              <a:t>10/18/23</a:t>
            </a:fld>
            <a:endParaRPr lang="en-US"/>
          </a:p>
        </p:txBody>
      </p:sp>
      <p:sp>
        <p:nvSpPr>
          <p:cNvPr id="4" name="Footer Placeholder 3">
            <a:extLst>
              <a:ext uri="{FF2B5EF4-FFF2-40B4-BE49-F238E27FC236}">
                <a16:creationId xmlns:a16="http://schemas.microsoft.com/office/drawing/2014/main" id="{44763365-5E06-D644-89AB-0F3CB456C159}"/>
              </a:ext>
            </a:extLst>
          </p:cNvPr>
          <p:cNvSpPr>
            <a:spLocks noGrp="1"/>
          </p:cNvSpPr>
          <p:nvPr>
            <p:ph type="ftr" sz="quarter" idx="11"/>
          </p:nvPr>
        </p:nvSpPr>
        <p:spPr>
          <a:xfrm>
            <a:off x="4038600" y="6486524"/>
            <a:ext cx="4114800" cy="365125"/>
          </a:xfrm>
        </p:spPr>
        <p:txBody>
          <a:bodyPr/>
          <a:lstStyle>
            <a:lvl1pPr>
              <a:defRPr/>
            </a:lvl1pPr>
          </a:lstStyle>
          <a:p>
            <a:r>
              <a:rPr lang="en-US" dirty="0"/>
              <a:t>JPL/Caltech BUSINESS DISCRETE – Not for public distribution</a:t>
            </a:r>
          </a:p>
        </p:txBody>
      </p:sp>
      <p:sp>
        <p:nvSpPr>
          <p:cNvPr id="5" name="Slide Number Placeholder 4">
            <a:extLst>
              <a:ext uri="{FF2B5EF4-FFF2-40B4-BE49-F238E27FC236}">
                <a16:creationId xmlns:a16="http://schemas.microsoft.com/office/drawing/2014/main" id="{B1E7EBE4-12FA-A048-B3E8-E1666971F0F4}"/>
              </a:ext>
            </a:extLst>
          </p:cNvPr>
          <p:cNvSpPr>
            <a:spLocks noGrp="1"/>
          </p:cNvSpPr>
          <p:nvPr>
            <p:ph type="sldNum" sz="quarter" idx="12"/>
          </p:nvPr>
        </p:nvSpPr>
        <p:spPr>
          <a:xfrm>
            <a:off x="9448800" y="6496050"/>
            <a:ext cx="2743200" cy="365125"/>
          </a:xfrm>
        </p:spPr>
        <p:txBody>
          <a:bodyPr/>
          <a:lstStyle/>
          <a:p>
            <a:fld id="{C5A3C988-65DD-7E4E-BE81-BB5F8A62873E}" type="slidenum">
              <a:rPr lang="en-US" smtClean="0"/>
              <a:t>‹#›</a:t>
            </a:fld>
            <a:endParaRPr lang="en-US"/>
          </a:p>
        </p:txBody>
      </p:sp>
    </p:spTree>
    <p:extLst>
      <p:ext uri="{BB962C8B-B14F-4D97-AF65-F5344CB8AC3E}">
        <p14:creationId xmlns:p14="http://schemas.microsoft.com/office/powerpoint/2010/main" val="403470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172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ooter">
  <p:cSld name="Footer">
    <p:spTree>
      <p:nvGrpSpPr>
        <p:cNvPr id="1" name="Shape 21"/>
        <p:cNvGrpSpPr/>
        <p:nvPr/>
      </p:nvGrpSpPr>
      <p:grpSpPr>
        <a:xfrm>
          <a:off x="0" y="0"/>
          <a:ext cx="0" cy="0"/>
          <a:chOff x="0" y="0"/>
          <a:chExt cx="0" cy="0"/>
        </a:xfrm>
      </p:grpSpPr>
      <p:sp>
        <p:nvSpPr>
          <p:cNvPr id="22" name="Google Shape;22;p2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4056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3"/>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860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1722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5"/>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3166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082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98719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6" r:id="rId1"/>
    <p:sldLayoutId id="2147483678"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92840063"/>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gcc02.safelinks.protection.outlook.com/?url=https%3A%2F%2Fspot.colorado.edu%2F~koppg%2FTSI%2F&amp;data=05%7C01%7Cryan.j.kramer%40nasa.gov%7C1bf14e13aa0a4514c7e308dad7cc77ac%7C7005d45845be48ae8140d43da96dd17b%7C0%7C0%7C638059570422870513%7CUnknown%7CTWFpbGZsb3d8eyJWIjoiMC4wLjAwMDAiLCJQIjoiV2luMzIiLCJBTiI6Ik1haWwiLCJXVCI6Mn0%3D%7C3000%7C%7C%7C&amp;sdata=aR6uyavpBSfsoQk5hdFINAZa6SLu3%2FbI0Qtz0%2BpYfdI%3D&amp;reserved=0" TargetMode="Externa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gif"/><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3" name="Google Shape;223;g1540466598a_0_0"/>
          <p:cNvSpPr txBox="1">
            <a:spLocks noGrp="1"/>
          </p:cNvSpPr>
          <p:nvPr>
            <p:ph type="subTitle" idx="1"/>
          </p:nvPr>
        </p:nvSpPr>
        <p:spPr>
          <a:xfrm>
            <a:off x="6321630" y="1196958"/>
            <a:ext cx="5529900" cy="838800"/>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Clr>
                <a:srgbClr val="7030A0"/>
              </a:buClr>
              <a:buSzPts val="3600"/>
              <a:buFont typeface="Calibri"/>
              <a:buNone/>
            </a:pPr>
            <a:r>
              <a:rPr lang="en-US" sz="3600" b="1" i="0" u="none" strike="noStrike" cap="none" dirty="0">
                <a:solidFill>
                  <a:srgbClr val="7030A0"/>
                </a:solidFill>
                <a:latin typeface="Calibri"/>
                <a:ea typeface="Calibri"/>
                <a:cs typeface="Calibri"/>
                <a:sym typeface="Calibri"/>
              </a:rPr>
              <a:t>Towards a U.S. Continuity Framework for Satellite Observations for Climate</a:t>
            </a:r>
            <a:endParaRPr sz="3600" b="1" i="0" u="none" strike="noStrike" cap="none" dirty="0">
              <a:solidFill>
                <a:srgbClr val="7030A0"/>
              </a:solidFill>
              <a:latin typeface="Calibri"/>
              <a:ea typeface="Calibri"/>
              <a:cs typeface="Calibri"/>
              <a:sym typeface="Calibri"/>
            </a:endParaRPr>
          </a:p>
        </p:txBody>
      </p:sp>
      <p:pic>
        <p:nvPicPr>
          <p:cNvPr id="224" name="Google Shape;224;g1540466598a_0_0"/>
          <p:cNvPicPr preferRelativeResize="0"/>
          <p:nvPr/>
        </p:nvPicPr>
        <p:blipFill rotWithShape="1">
          <a:blip r:embed="rId3">
            <a:alphaModFix/>
          </a:blip>
          <a:srcRect/>
          <a:stretch/>
        </p:blipFill>
        <p:spPr>
          <a:xfrm>
            <a:off x="89992" y="2560937"/>
            <a:ext cx="4141760" cy="2254591"/>
          </a:xfrm>
          <a:custGeom>
            <a:avLst/>
            <a:gdLst/>
            <a:ahLst/>
            <a:cxnLst/>
            <a:rect l="l" t="t" r="r" b="b"/>
            <a:pathLst>
              <a:path w="4141760" h="4377846" extrusionOk="0">
                <a:moveTo>
                  <a:pt x="0" y="0"/>
                </a:moveTo>
                <a:lnTo>
                  <a:pt x="4141760" y="0"/>
                </a:lnTo>
                <a:lnTo>
                  <a:pt x="4141760" y="4377846"/>
                </a:lnTo>
                <a:lnTo>
                  <a:pt x="0" y="4377846"/>
                </a:lnTo>
                <a:close/>
              </a:path>
            </a:pathLst>
          </a:custGeom>
          <a:solidFill>
            <a:schemeClr val="lt1"/>
          </a:solidFill>
          <a:ln>
            <a:noFill/>
          </a:ln>
        </p:spPr>
      </p:pic>
      <p:grpSp>
        <p:nvGrpSpPr>
          <p:cNvPr id="225" name="Google Shape;225;g1540466598a_0_0"/>
          <p:cNvGrpSpPr/>
          <p:nvPr/>
        </p:nvGrpSpPr>
        <p:grpSpPr>
          <a:xfrm>
            <a:off x="-9754" y="-5977"/>
            <a:ext cx="6244176" cy="6863979"/>
            <a:chOff x="-5196" y="-5977"/>
            <a:chExt cx="6244176" cy="6863979"/>
          </a:xfrm>
        </p:grpSpPr>
        <p:sp>
          <p:nvSpPr>
            <p:cNvPr id="226" name="Google Shape;226;g1540466598a_0_0"/>
            <p:cNvSpPr/>
            <p:nvPr/>
          </p:nvSpPr>
          <p:spPr>
            <a:xfrm flipH="1">
              <a:off x="305" y="34854"/>
              <a:ext cx="6028697" cy="6817170"/>
            </a:xfrm>
            <a:custGeom>
              <a:avLst/>
              <a:gdLst/>
              <a:ahLst/>
              <a:cxnLst/>
              <a:rect l="l" t="t" r="r" b="b"/>
              <a:pathLst>
                <a:path w="6028697" h="6817170" extrusionOk="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7" name="Google Shape;227;g1540466598a_0_0"/>
            <p:cNvSpPr/>
            <p:nvPr/>
          </p:nvSpPr>
          <p:spPr>
            <a:xfrm flipH="1">
              <a:off x="-5196" y="1"/>
              <a:ext cx="6170617"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8" name="Google Shape;228;g1540466598a_0_0"/>
            <p:cNvSpPr/>
            <p:nvPr/>
          </p:nvSpPr>
          <p:spPr>
            <a:xfrm flipH="1">
              <a:off x="5717" y="-5977"/>
              <a:ext cx="6233263"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30" name="Google Shape;230;g1540466598a_0_0"/>
          <p:cNvSpPr txBox="1"/>
          <p:nvPr/>
        </p:nvSpPr>
        <p:spPr>
          <a:xfrm>
            <a:off x="6928333" y="2982117"/>
            <a:ext cx="4923197" cy="184661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Duane </a:t>
            </a:r>
            <a:r>
              <a:rPr kumimoji="0" lang="en-US" sz="2000" b="1" i="0" u="none" strike="noStrike" kern="0" cap="none" spc="0" normalizeH="0" baseline="0" noProof="0" dirty="0" err="1">
                <a:ln>
                  <a:noFill/>
                </a:ln>
                <a:solidFill>
                  <a:srgbClr val="000000"/>
                </a:solidFill>
                <a:effectLst/>
                <a:uLnTx/>
                <a:uFillTx/>
                <a:latin typeface="Calibri"/>
                <a:ea typeface="Calibri"/>
                <a:cs typeface="Calibri"/>
                <a:sym typeface="Calibri"/>
              </a:rPr>
              <a:t>Waliser</a:t>
            </a:r>
            <a:endPar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NASA Jet Propulsion Laboratory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libri"/>
                <a:cs typeface="Calibri"/>
                <a:sym typeface="Calibri"/>
              </a:rPr>
              <a:t>Betsy </a:t>
            </a:r>
            <a:r>
              <a:rPr kumimoji="0" lang="en-US" sz="2000" b="1" i="0" u="none" strike="noStrike" kern="0" cap="none" spc="0" normalizeH="0" baseline="0" noProof="0" dirty="0" err="1">
                <a:ln>
                  <a:noFill/>
                </a:ln>
                <a:solidFill>
                  <a:srgbClr val="000000"/>
                </a:solidFill>
                <a:effectLst/>
                <a:uLnTx/>
                <a:uFillTx/>
                <a:latin typeface="Calibri"/>
                <a:cs typeface="Calibri"/>
                <a:sym typeface="Calibri"/>
              </a:rPr>
              <a:t>Weatherhead</a:t>
            </a:r>
            <a:endParaRPr kumimoji="0" lang="en-US" sz="1800" b="1"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U. Colorado (retired) and Jupiter Intelligence</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0000"/>
                </a:solidFill>
                <a:effectLst/>
                <a:uLnTx/>
                <a:uFillTx/>
                <a:latin typeface="Calibri"/>
                <a:cs typeface="Calibri"/>
                <a:sym typeface="Calibri"/>
              </a:rPr>
              <a:t>Tapio</a:t>
            </a:r>
            <a:r>
              <a:rPr kumimoji="0" lang="en-US" sz="2000" b="1" i="0" u="none" strike="noStrike" kern="0" cap="none" spc="0" normalizeH="0" baseline="0" noProof="0" dirty="0">
                <a:ln>
                  <a:noFill/>
                </a:ln>
                <a:solidFill>
                  <a:srgbClr val="000000"/>
                </a:solidFill>
                <a:effectLst/>
                <a:uLnTx/>
                <a:uFillTx/>
                <a:latin typeface="Calibri"/>
                <a:cs typeface="Calibri"/>
                <a:sym typeface="Calibri"/>
              </a:rPr>
              <a:t> Schneider</a:t>
            </a:r>
            <a:endParaRPr kumimoji="0" lang="en-US" sz="1800" b="1"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California Institute of Technology</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231" name="Google Shape;231;g1540466598a_0_0"/>
          <p:cNvSpPr txBox="1"/>
          <p:nvPr/>
        </p:nvSpPr>
        <p:spPr>
          <a:xfrm>
            <a:off x="2761256" y="6151486"/>
            <a:ext cx="9429585" cy="104641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i="0" u="none" strike="noStrike" kern="0" cap="none" spc="0" normalizeH="0" baseline="0" noProof="0" dirty="0">
                <a:ln>
                  <a:noFill/>
                </a:ln>
                <a:solidFill>
                  <a:srgbClr val="7030A0"/>
                </a:solidFill>
                <a:effectLst/>
                <a:uLnTx/>
                <a:uFillTx/>
                <a:latin typeface="Calibri"/>
                <a:ea typeface="Calibri"/>
                <a:cs typeface="Calibri"/>
                <a:sym typeface="Calibri"/>
              </a:rPr>
              <a:t>Presented on behalf of the </a:t>
            </a:r>
            <a:r>
              <a:rPr kumimoji="0" lang="en-US" sz="2800" b="1" i="0" u="none" strike="noStrike" kern="0" cap="none" spc="0" normalizeH="0" baseline="0" noProof="0" dirty="0">
                <a:ln>
                  <a:noFill/>
                </a:ln>
                <a:solidFill>
                  <a:srgbClr val="7030A0"/>
                </a:solidFill>
                <a:effectLst/>
                <a:uLnTx/>
                <a:uFillTx/>
                <a:latin typeface="Calibri"/>
                <a:ea typeface="Calibri"/>
                <a:cs typeface="Calibri"/>
                <a:sym typeface="Calibri"/>
              </a:rPr>
              <a:t>KISS Study Team</a:t>
            </a:r>
            <a:endParaRPr kumimoji="0" sz="2800" b="1" i="0" u="none" strike="noStrike" kern="0" cap="none" spc="0" normalizeH="0" baseline="0" noProof="0" dirty="0">
              <a:ln>
                <a:noFill/>
              </a:ln>
              <a:solidFill>
                <a:srgbClr val="7030A0"/>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1" u="none" strike="noStrike" kern="0" cap="none" spc="0" normalizeH="0" baseline="0" noProof="0" dirty="0">
              <a:ln>
                <a:noFill/>
              </a:ln>
              <a:solidFill>
                <a:srgbClr val="7030A0"/>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5C6FAC20-BD2A-2560-E8D5-B5CE6B841EFD}"/>
              </a:ext>
            </a:extLst>
          </p:cNvPr>
          <p:cNvSpPr txBox="1"/>
          <p:nvPr/>
        </p:nvSpPr>
        <p:spPr>
          <a:xfrm>
            <a:off x="10049997" y="2564924"/>
            <a:ext cx="1688284" cy="338554"/>
          </a:xfrm>
          <a:prstGeom prst="rect">
            <a:avLst/>
          </a:prstGeom>
          <a:noFill/>
        </p:spPr>
        <p:txBody>
          <a:bodyPr wrap="none" rtlCol="0">
            <a:spAutoFit/>
          </a:bodyPr>
          <a:lstStyle/>
          <a:p>
            <a:pPr algn="r"/>
            <a:r>
              <a:rPr lang="en-US" sz="1600" i="1" dirty="0"/>
              <a:t>Study Co-Chairs</a:t>
            </a:r>
          </a:p>
        </p:txBody>
      </p:sp>
      <p:sp>
        <p:nvSpPr>
          <p:cNvPr id="5" name="TextBox 4">
            <a:extLst>
              <a:ext uri="{FF2B5EF4-FFF2-40B4-BE49-F238E27FC236}">
                <a16:creationId xmlns:a16="http://schemas.microsoft.com/office/drawing/2014/main" id="{A062260F-76CF-025C-216C-EC20E7567175}"/>
              </a:ext>
            </a:extLst>
          </p:cNvPr>
          <p:cNvSpPr txBox="1"/>
          <p:nvPr/>
        </p:nvSpPr>
        <p:spPr>
          <a:xfrm>
            <a:off x="265814" y="5936027"/>
            <a:ext cx="2302233" cy="830997"/>
          </a:xfrm>
          <a:prstGeom prst="rect">
            <a:avLst/>
          </a:prstGeom>
          <a:noFill/>
        </p:spPr>
        <p:txBody>
          <a:bodyPr wrap="none" rtlCol="0">
            <a:spAutoFit/>
          </a:bodyPr>
          <a:lstStyle/>
          <a:p>
            <a:r>
              <a:rPr lang="en-US" sz="1600" b="1" i="0" u="none" strike="noStrike" dirty="0">
                <a:effectLst/>
                <a:latin typeface="PT Sans" panose="020B0503020203020204" pitchFamily="34" charset="77"/>
              </a:rPr>
              <a:t>Sun Climate Symposium</a:t>
            </a:r>
          </a:p>
          <a:p>
            <a:r>
              <a:rPr lang="en-US" sz="1600" dirty="0"/>
              <a:t>October, 2023</a:t>
            </a:r>
          </a:p>
          <a:p>
            <a:r>
              <a:rPr lang="en-US" sz="1600" dirty="0"/>
              <a:t>Flagstaff, AZ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Rectangle 2">
            <a:extLst>
              <a:ext uri="{FF2B5EF4-FFF2-40B4-BE49-F238E27FC236}">
                <a16:creationId xmlns:a16="http://schemas.microsoft.com/office/drawing/2014/main" id="{F648134E-9E60-CD47-FC4F-DA670BBAAE27}"/>
              </a:ext>
            </a:extLst>
          </p:cNvPr>
          <p:cNvSpPr/>
          <p:nvPr/>
        </p:nvSpPr>
        <p:spPr>
          <a:xfrm>
            <a:off x="5027991" y="1929993"/>
            <a:ext cx="3227294" cy="2155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 name="Picture 3">
            <a:extLst>
              <a:ext uri="{FF2B5EF4-FFF2-40B4-BE49-F238E27FC236}">
                <a16:creationId xmlns:a16="http://schemas.microsoft.com/office/drawing/2014/main" id="{33B0B5AD-BC76-A36B-08C6-0517F37F55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743" y="979946"/>
            <a:ext cx="5082820" cy="5274109"/>
          </a:xfrm>
          <a:prstGeom prst="rect">
            <a:avLst/>
          </a:prstGeom>
        </p:spPr>
      </p:pic>
      <p:sp>
        <p:nvSpPr>
          <p:cNvPr id="12" name="TextBox 11">
            <a:extLst>
              <a:ext uri="{FF2B5EF4-FFF2-40B4-BE49-F238E27FC236}">
                <a16:creationId xmlns:a16="http://schemas.microsoft.com/office/drawing/2014/main" id="{C8C81977-F23A-FE43-0446-5838D64699B7}"/>
              </a:ext>
            </a:extLst>
          </p:cNvPr>
          <p:cNvSpPr txBox="1"/>
          <p:nvPr/>
        </p:nvSpPr>
        <p:spPr>
          <a:xfrm>
            <a:off x="6096000" y="4868524"/>
            <a:ext cx="5889754" cy="1615827"/>
          </a:xfrm>
          <a:prstGeom prst="rect">
            <a:avLst/>
          </a:prstGeom>
          <a:solidFill>
            <a:srgbClr val="C4E0B2"/>
          </a:solidFill>
          <a:ln>
            <a:solidFill>
              <a:schemeClr val="tx1"/>
            </a:solidFill>
          </a:ln>
        </p:spPr>
        <p:txBody>
          <a:bodyPr wrap="square">
            <a:spAutoFit/>
          </a:bodyPr>
          <a:lstStyle/>
          <a:p>
            <a:pPr marL="0" marR="0" lvl="0" indent="-457200" algn="just" defTabSz="914400" rtl="0" eaLnBrk="1" fontAlgn="auto" latinLnBrk="0" hangingPunct="1">
              <a:lnSpc>
                <a:spcPct val="100000"/>
              </a:lnSpc>
              <a:spcBef>
                <a:spcPts val="600"/>
              </a:spcBef>
              <a:spcAft>
                <a:spcPts val="60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Findings 2.1 &amp; 2.2</a:t>
            </a:r>
          </a:p>
          <a:p>
            <a:pPr marL="0" marR="0" lvl="0" indent="-457200" algn="just"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Prioritization of variables with U.S. needs in mind will:</a:t>
            </a:r>
          </a:p>
          <a:p>
            <a:pPr marL="173038" marR="0" lvl="0" indent="-173038" algn="just"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require a mix of objective and subjective considerations across multiple societal sectors, public services and Earth/climate science areas. </a:t>
            </a:r>
          </a:p>
          <a:p>
            <a:pPr marL="173038" marR="0" lvl="0" indent="-173038" algn="just"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depend on changing societal needs, technology advances and programmatic opportunities – and thus need to be periodically revisited</a:t>
            </a:r>
          </a:p>
        </p:txBody>
      </p:sp>
      <p:pic>
        <p:nvPicPr>
          <p:cNvPr id="6" name="Picture 5">
            <a:extLst>
              <a:ext uri="{FF2B5EF4-FFF2-40B4-BE49-F238E27FC236}">
                <a16:creationId xmlns:a16="http://schemas.microsoft.com/office/drawing/2014/main" id="{F95F1EBD-CB8E-F8DD-E47F-B59F00AD19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2507" y="822665"/>
            <a:ext cx="3509287" cy="3942002"/>
          </a:xfrm>
          <a:prstGeom prst="rect">
            <a:avLst/>
          </a:prstGeom>
        </p:spPr>
      </p:pic>
      <p:sp>
        <p:nvSpPr>
          <p:cNvPr id="7" name="TextBox 6">
            <a:extLst>
              <a:ext uri="{FF2B5EF4-FFF2-40B4-BE49-F238E27FC236}">
                <a16:creationId xmlns:a16="http://schemas.microsoft.com/office/drawing/2014/main" id="{B2AED3DA-9FD0-980F-E402-1474621E8F36}"/>
              </a:ext>
            </a:extLst>
          </p:cNvPr>
          <p:cNvSpPr txBox="1"/>
          <p:nvPr/>
        </p:nvSpPr>
        <p:spPr>
          <a:xfrm>
            <a:off x="5321878" y="1923415"/>
            <a:ext cx="248372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7030A0"/>
                </a:solidFill>
                <a:effectLst/>
                <a:uLnTx/>
                <a:uFillTx/>
                <a:latin typeface="Arial"/>
                <a:cs typeface="Arial"/>
                <a:sym typeface="Arial"/>
              </a:rPr>
              <a:t>Example Framework To Highlight Multi-Dimensional Considerations for Sustained Observation Priorities</a:t>
            </a:r>
          </a:p>
        </p:txBody>
      </p:sp>
      <p:sp>
        <p:nvSpPr>
          <p:cNvPr id="2" name="TextBox 1">
            <a:extLst>
              <a:ext uri="{FF2B5EF4-FFF2-40B4-BE49-F238E27FC236}">
                <a16:creationId xmlns:a16="http://schemas.microsoft.com/office/drawing/2014/main" id="{4B792107-04B8-8682-20F2-1AEC5E1D029A}"/>
              </a:ext>
            </a:extLst>
          </p:cNvPr>
          <p:cNvSpPr txBox="1"/>
          <p:nvPr/>
        </p:nvSpPr>
        <p:spPr>
          <a:xfrm>
            <a:off x="27978" y="6481028"/>
            <a:ext cx="58897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B3A0FF"/>
                </a:solidFill>
                <a:effectLst/>
                <a:uLnTx/>
                <a:uFillTx/>
                <a:latin typeface="Arial"/>
                <a:cs typeface="Arial"/>
                <a:sym typeface="Arial"/>
              </a:rPr>
              <a:t>c.f. 2015 NASEM Study on Continuity – Value Framework for Science and “QESOs”</a:t>
            </a:r>
          </a:p>
        </p:txBody>
      </p:sp>
      <p:sp>
        <p:nvSpPr>
          <p:cNvPr id="5" name="Rectangle 4">
            <a:extLst>
              <a:ext uri="{FF2B5EF4-FFF2-40B4-BE49-F238E27FC236}">
                <a16:creationId xmlns:a16="http://schemas.microsoft.com/office/drawing/2014/main" id="{3296B672-60E4-F992-F652-D7D3A667D57C}"/>
              </a:ext>
            </a:extLst>
          </p:cNvPr>
          <p:cNvSpPr/>
          <p:nvPr/>
        </p:nvSpPr>
        <p:spPr>
          <a:xfrm>
            <a:off x="8089437" y="4169269"/>
            <a:ext cx="3683001" cy="691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Rectangle 8">
            <a:extLst>
              <a:ext uri="{FF2B5EF4-FFF2-40B4-BE49-F238E27FC236}">
                <a16:creationId xmlns:a16="http://schemas.microsoft.com/office/drawing/2014/main" id="{16C293F2-DB28-4DBA-835E-C76949846B75}"/>
              </a:ext>
            </a:extLst>
          </p:cNvPr>
          <p:cNvSpPr/>
          <p:nvPr/>
        </p:nvSpPr>
        <p:spPr>
          <a:xfrm>
            <a:off x="27978" y="919706"/>
            <a:ext cx="2640407" cy="511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Google Shape;54;p13">
            <a:extLst>
              <a:ext uri="{FF2B5EF4-FFF2-40B4-BE49-F238E27FC236}">
                <a16:creationId xmlns:a16="http://schemas.microsoft.com/office/drawing/2014/main" id="{5B0CB6A9-F59B-D029-F2B0-C8375091F7E6}"/>
              </a:ext>
            </a:extLst>
          </p:cNvPr>
          <p:cNvSpPr txBox="1">
            <a:spLocks/>
          </p:cNvSpPr>
          <p:nvPr/>
        </p:nvSpPr>
        <p:spPr>
          <a:xfrm>
            <a:off x="27978" y="33354"/>
            <a:ext cx="7323513" cy="5111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rgbClr val="70AD47"/>
                </a:solidFill>
              </a:rPr>
              <a:t>Start with Identifying and Prioritizing Sustained Observation Needs </a:t>
            </a:r>
            <a:r>
              <a:rPr lang="en-US" sz="3200" b="1" u="sng" dirty="0">
                <a:solidFill>
                  <a:srgbClr val="70AD47"/>
                </a:solidFill>
              </a:rPr>
              <a:t>for the U.S. </a:t>
            </a:r>
            <a:br>
              <a:rPr lang="en-US" sz="3200" b="1" dirty="0">
                <a:solidFill>
                  <a:srgbClr val="70AD47"/>
                </a:solidFill>
              </a:rPr>
            </a:br>
            <a:endParaRPr lang="en-US" sz="3200" b="1" dirty="0">
              <a:solidFill>
                <a:srgbClr val="70AD47"/>
              </a:solidFill>
            </a:endParaRPr>
          </a:p>
        </p:txBody>
      </p:sp>
      <p:pic>
        <p:nvPicPr>
          <p:cNvPr id="10" name="Picture 9">
            <a:extLst>
              <a:ext uri="{FF2B5EF4-FFF2-40B4-BE49-F238E27FC236}">
                <a16:creationId xmlns:a16="http://schemas.microsoft.com/office/drawing/2014/main" id="{504117E0-8A8A-4A5E-CDB6-60EBF00E4D8F}"/>
              </a:ext>
            </a:extLst>
          </p:cNvPr>
          <p:cNvPicPr>
            <a:picLocks noChangeAspect="1"/>
          </p:cNvPicPr>
          <p:nvPr/>
        </p:nvPicPr>
        <p:blipFill>
          <a:blip r:embed="rId5"/>
          <a:stretch>
            <a:fillRect/>
          </a:stretch>
        </p:blipFill>
        <p:spPr>
          <a:xfrm>
            <a:off x="5283846" y="4478537"/>
            <a:ext cx="6778721" cy="1985091"/>
          </a:xfrm>
          <a:prstGeom prst="rect">
            <a:avLst/>
          </a:prstGeom>
          <a:ln w="57150">
            <a:solidFill>
              <a:schemeClr val="tx1"/>
            </a:solidFill>
          </a:ln>
        </p:spPr>
      </p:pic>
    </p:spTree>
    <p:extLst>
      <p:ext uri="{BB962C8B-B14F-4D97-AF65-F5344CB8AC3E}">
        <p14:creationId xmlns:p14="http://schemas.microsoft.com/office/powerpoint/2010/main" val="69710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050" name="Picture 2">
            <a:extLst>
              <a:ext uri="{FF2B5EF4-FFF2-40B4-BE49-F238E27FC236}">
                <a16:creationId xmlns:a16="http://schemas.microsoft.com/office/drawing/2014/main" id="{8BD9C800-B529-C6C0-0C5B-8E0A3D65DC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3321" y="299258"/>
            <a:ext cx="8217675" cy="5995285"/>
          </a:xfrm>
          <a:prstGeom prst="rect">
            <a:avLst/>
          </a:prstGeom>
          <a:noFill/>
          <a:extLst>
            <a:ext uri="{909E8E84-426E-40DD-AFC4-6F175D3DCCD1}">
              <a14:hiddenFill xmlns:a14="http://schemas.microsoft.com/office/drawing/2010/main">
                <a:solidFill>
                  <a:srgbClr val="FFFFFF"/>
                </a:solidFill>
              </a14:hiddenFill>
            </a:ext>
          </a:extLst>
        </p:spPr>
      </p:pic>
      <p:sp>
        <p:nvSpPr>
          <p:cNvPr id="54" name="Google Shape;54;p13"/>
          <p:cNvSpPr txBox="1">
            <a:spLocks noGrp="1"/>
          </p:cNvSpPr>
          <p:nvPr>
            <p:ph type="title" idx="4294967295"/>
          </p:nvPr>
        </p:nvSpPr>
        <p:spPr>
          <a:xfrm>
            <a:off x="-201392" y="299258"/>
            <a:ext cx="4956271" cy="2150288"/>
          </a:xfrm>
          <a:prstGeom prst="rect">
            <a:avLst/>
          </a:prstGeom>
        </p:spPr>
        <p:txBody>
          <a:bodyPr spcFirstLastPara="1" wrap="square" lIns="121900" tIns="121900" rIns="121900" bIns="121900" anchor="t" anchorCtr="0">
            <a:noAutofit/>
          </a:bodyPr>
          <a:lstStyle/>
          <a:p>
            <a:pPr algn="ctr"/>
            <a:r>
              <a:rPr lang="en-US" sz="3200" b="1" dirty="0">
                <a:solidFill>
                  <a:schemeClr val="accent2">
                    <a:lumMod val="75000"/>
                  </a:schemeClr>
                </a:solidFill>
                <a:latin typeface="Calibri"/>
                <a:ea typeface="Calibri"/>
                <a:cs typeface="Calibri"/>
                <a:sym typeface="Calibri"/>
              </a:rPr>
              <a:t>“</a:t>
            </a:r>
            <a:r>
              <a:rPr lang="en-US" sz="3200" b="1" dirty="0" err="1">
                <a:solidFill>
                  <a:schemeClr val="accent2">
                    <a:lumMod val="75000"/>
                  </a:schemeClr>
                </a:solidFill>
                <a:latin typeface="Calibri"/>
                <a:ea typeface="Calibri"/>
                <a:cs typeface="Calibri"/>
                <a:sym typeface="Calibri"/>
              </a:rPr>
              <a:t>NewSpace</a:t>
            </a:r>
            <a:r>
              <a:rPr lang="en-US" sz="3200" b="1" dirty="0">
                <a:solidFill>
                  <a:schemeClr val="accent2">
                    <a:lumMod val="75000"/>
                  </a:schemeClr>
                </a:solidFill>
                <a:latin typeface="Calibri"/>
                <a:ea typeface="Calibri"/>
                <a:cs typeface="Calibri"/>
                <a:sym typeface="Calibri"/>
              </a:rPr>
              <a:t>”, Commercial, NGO &amp; International Interests Expand our Options for Continuity</a:t>
            </a:r>
            <a:br>
              <a:rPr lang="en-US" sz="3200" b="1" dirty="0">
                <a:solidFill>
                  <a:schemeClr val="accent2">
                    <a:lumMod val="75000"/>
                  </a:schemeClr>
                </a:solidFill>
                <a:latin typeface="Calibri"/>
                <a:ea typeface="Calibri"/>
                <a:cs typeface="Calibri"/>
                <a:sym typeface="Calibri"/>
              </a:rPr>
            </a:br>
            <a:endParaRPr lang="en-US" sz="3200" b="1" dirty="0">
              <a:solidFill>
                <a:schemeClr val="accent2">
                  <a:lumMod val="75000"/>
                </a:schemeClr>
              </a:solidFill>
              <a:latin typeface="Calibri"/>
              <a:ea typeface="Calibri"/>
              <a:cs typeface="Calibri"/>
              <a:sym typeface="Calibri"/>
            </a:endParaRPr>
          </a:p>
        </p:txBody>
      </p:sp>
      <p:sp>
        <p:nvSpPr>
          <p:cNvPr id="4" name="TextBox 3">
            <a:extLst>
              <a:ext uri="{FF2B5EF4-FFF2-40B4-BE49-F238E27FC236}">
                <a16:creationId xmlns:a16="http://schemas.microsoft.com/office/drawing/2014/main" id="{CABC6B9F-9434-9817-ECC7-81D6DDA08676}"/>
              </a:ext>
            </a:extLst>
          </p:cNvPr>
          <p:cNvSpPr txBox="1"/>
          <p:nvPr/>
        </p:nvSpPr>
        <p:spPr>
          <a:xfrm>
            <a:off x="323070" y="2939778"/>
            <a:ext cx="3181823" cy="3354765"/>
          </a:xfrm>
          <a:prstGeom prst="rect">
            <a:avLst/>
          </a:prstGeom>
          <a:solidFill>
            <a:schemeClr val="accent2">
              <a:lumMod val="60000"/>
              <a:lumOff val="40000"/>
            </a:schemeClr>
          </a:solidFill>
          <a:ln>
            <a:solidFill>
              <a:schemeClr val="tx1"/>
            </a:solidFill>
          </a:ln>
        </p:spPr>
        <p:txBody>
          <a:bodyPr wrap="square">
            <a:spAutoFit/>
          </a:bodyPr>
          <a:lstStyle/>
          <a:p>
            <a:pPr indent="-457200" algn="just">
              <a:spcBef>
                <a:spcPts val="600"/>
              </a:spcBef>
              <a:spcAft>
                <a:spcPts val="600"/>
              </a:spcAft>
            </a:pPr>
            <a:r>
              <a:rPr lang="en-US" sz="1400" b="1" i="0" u="none" strike="noStrike" dirty="0">
                <a:solidFill>
                  <a:srgbClr val="000000"/>
                </a:solidFill>
                <a:effectLst/>
                <a:latin typeface="Calibri" panose="020F0502020204030204" pitchFamily="34" charset="0"/>
              </a:rPr>
              <a:t>Findings 3.1 &amp; 3.2</a:t>
            </a:r>
          </a:p>
          <a:p>
            <a:pPr indent="-457200" algn="just">
              <a:spcBef>
                <a:spcPts val="600"/>
              </a:spcBef>
              <a:spcAft>
                <a:spcPts val="600"/>
              </a:spcAft>
            </a:pPr>
            <a:r>
              <a:rPr lang="en-US" dirty="0">
                <a:latin typeface="Calibri" panose="020F0502020204030204" pitchFamily="34" charset="0"/>
              </a:rPr>
              <a:t>Lower cost of access to space is increasing the sources able to contribute elements to the Earth observing system.</a:t>
            </a:r>
          </a:p>
          <a:p>
            <a:pPr indent="-457200" algn="just">
              <a:spcBef>
                <a:spcPts val="600"/>
              </a:spcBef>
              <a:spcAft>
                <a:spcPts val="600"/>
              </a:spcAft>
            </a:pPr>
            <a:r>
              <a:rPr lang="en-US" dirty="0">
                <a:latin typeface="Calibri" panose="020F0502020204030204" pitchFamily="34" charset="0"/>
              </a:rPr>
              <a:t>These sources include traditional government agencies, international partners, commercial entities with data purchases, NGOs and non-profit, and hybrid solutions </a:t>
            </a:r>
          </a:p>
          <a:p>
            <a:pPr indent="-457200" algn="just">
              <a:spcBef>
                <a:spcPts val="600"/>
              </a:spcBef>
              <a:spcAft>
                <a:spcPts val="600"/>
              </a:spcAft>
            </a:pPr>
            <a:r>
              <a:rPr lang="en-US" dirty="0">
                <a:latin typeface="Calibri" panose="020F0502020204030204" pitchFamily="34" charset="0"/>
              </a:rPr>
              <a:t>Future U.S. coordination mechanisms for Earth observations should be designed to fully take advantage of these types of contributions .</a:t>
            </a:r>
            <a:endParaRPr lang="en-US" b="0" i="0" u="none" strike="noStrike" dirty="0">
              <a:solidFill>
                <a:srgbClr val="000000"/>
              </a:solidFill>
              <a:effectLst/>
            </a:endParaRPr>
          </a:p>
        </p:txBody>
      </p:sp>
    </p:spTree>
    <p:extLst>
      <p:ext uri="{BB962C8B-B14F-4D97-AF65-F5344CB8AC3E}">
        <p14:creationId xmlns:p14="http://schemas.microsoft.com/office/powerpoint/2010/main" val="77555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050" name="Picture 2">
            <a:extLst>
              <a:ext uri="{FF2B5EF4-FFF2-40B4-BE49-F238E27FC236}">
                <a16:creationId xmlns:a16="http://schemas.microsoft.com/office/drawing/2014/main" id="{8BD9C800-B529-C6C0-0C5B-8E0A3D65DC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2596" y="2635928"/>
            <a:ext cx="4628411" cy="33767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91E45F8B-4E66-E52B-2096-03F6AB22640D}"/>
              </a:ext>
            </a:extLst>
          </p:cNvPr>
          <p:cNvGraphicFramePr>
            <a:graphicFrameLocks noGrp="1"/>
          </p:cNvGraphicFramePr>
          <p:nvPr/>
        </p:nvGraphicFramePr>
        <p:xfrm>
          <a:off x="5332396" y="420702"/>
          <a:ext cx="6780341" cy="6253556"/>
        </p:xfrm>
        <a:graphic>
          <a:graphicData uri="http://schemas.openxmlformats.org/drawingml/2006/table">
            <a:tbl>
              <a:tblPr/>
              <a:tblGrid>
                <a:gridCol w="848806">
                  <a:extLst>
                    <a:ext uri="{9D8B030D-6E8A-4147-A177-3AD203B41FA5}">
                      <a16:colId xmlns:a16="http://schemas.microsoft.com/office/drawing/2014/main" val="4193261386"/>
                    </a:ext>
                  </a:extLst>
                </a:gridCol>
                <a:gridCol w="1869394">
                  <a:extLst>
                    <a:ext uri="{9D8B030D-6E8A-4147-A177-3AD203B41FA5}">
                      <a16:colId xmlns:a16="http://schemas.microsoft.com/office/drawing/2014/main" val="2695366974"/>
                    </a:ext>
                  </a:extLst>
                </a:gridCol>
                <a:gridCol w="848806">
                  <a:extLst>
                    <a:ext uri="{9D8B030D-6E8A-4147-A177-3AD203B41FA5}">
                      <a16:colId xmlns:a16="http://schemas.microsoft.com/office/drawing/2014/main" val="2168171605"/>
                    </a:ext>
                  </a:extLst>
                </a:gridCol>
                <a:gridCol w="1636981">
                  <a:extLst>
                    <a:ext uri="{9D8B030D-6E8A-4147-A177-3AD203B41FA5}">
                      <a16:colId xmlns:a16="http://schemas.microsoft.com/office/drawing/2014/main" val="3485429195"/>
                    </a:ext>
                  </a:extLst>
                </a:gridCol>
                <a:gridCol w="1576354">
                  <a:extLst>
                    <a:ext uri="{9D8B030D-6E8A-4147-A177-3AD203B41FA5}">
                      <a16:colId xmlns:a16="http://schemas.microsoft.com/office/drawing/2014/main" val="3401498246"/>
                    </a:ext>
                  </a:extLst>
                </a:gridCol>
              </a:tblGrid>
              <a:tr h="244039">
                <a:tc>
                  <a:txBody>
                    <a:bodyPr/>
                    <a:lstStyle/>
                    <a:p>
                      <a:pPr rtl="0" fontAlgn="t">
                        <a:spcBef>
                          <a:spcPts val="0"/>
                        </a:spcBef>
                        <a:spcAft>
                          <a:spcPts val="0"/>
                        </a:spcAft>
                      </a:pPr>
                      <a:r>
                        <a:rPr lang="en-US" sz="1050" b="1" i="0" u="none" strike="noStrike" dirty="0">
                          <a:solidFill>
                            <a:srgbClr val="000000"/>
                          </a:solidFill>
                          <a:effectLst/>
                          <a:latin typeface="Calibri" panose="020F0502020204030204" pitchFamily="34" charset="0"/>
                        </a:rPr>
                        <a:t>Approach</a:t>
                      </a:r>
                      <a:endParaRPr lang="en-US" sz="32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rtl="0" fontAlgn="t">
                        <a:spcBef>
                          <a:spcPts val="0"/>
                        </a:spcBef>
                        <a:spcAft>
                          <a:spcPts val="0"/>
                        </a:spcAft>
                      </a:pPr>
                      <a:r>
                        <a:rPr lang="en-US" sz="1050" b="1" i="0" u="none" strike="noStrike" dirty="0">
                          <a:solidFill>
                            <a:srgbClr val="000000"/>
                          </a:solidFill>
                          <a:effectLst/>
                          <a:latin typeface="Calibri" panose="020F0502020204030204" pitchFamily="34" charset="0"/>
                        </a:rPr>
                        <a:t>Description</a:t>
                      </a:r>
                      <a:endParaRPr lang="en-US" sz="32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rtl="0" fontAlgn="t">
                        <a:spcBef>
                          <a:spcPts val="0"/>
                        </a:spcBef>
                        <a:spcAft>
                          <a:spcPts val="0"/>
                        </a:spcAft>
                      </a:pPr>
                      <a:r>
                        <a:rPr lang="en-US" sz="1050" b="1" i="0" u="none" strike="noStrike" dirty="0">
                          <a:solidFill>
                            <a:srgbClr val="000000"/>
                          </a:solidFill>
                          <a:effectLst/>
                          <a:latin typeface="Calibri" panose="020F0502020204030204" pitchFamily="34" charset="0"/>
                        </a:rPr>
                        <a:t>Risk Owner</a:t>
                      </a:r>
                      <a:endParaRPr lang="en-US" sz="32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rtl="0" fontAlgn="t">
                        <a:spcBef>
                          <a:spcPts val="0"/>
                        </a:spcBef>
                        <a:spcAft>
                          <a:spcPts val="0"/>
                        </a:spcAft>
                      </a:pPr>
                      <a:r>
                        <a:rPr lang="en-US" sz="1050" b="1" i="0" u="none" strike="noStrike" dirty="0">
                          <a:solidFill>
                            <a:srgbClr val="000000"/>
                          </a:solidFill>
                          <a:effectLst/>
                          <a:latin typeface="Calibri" panose="020F0502020204030204" pitchFamily="34" charset="0"/>
                        </a:rPr>
                        <a:t>Data Distribution</a:t>
                      </a:r>
                      <a:endParaRPr lang="en-US" sz="32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rtl="0" fontAlgn="t">
                        <a:spcBef>
                          <a:spcPts val="0"/>
                        </a:spcBef>
                        <a:spcAft>
                          <a:spcPts val="0"/>
                        </a:spcAft>
                      </a:pPr>
                      <a:r>
                        <a:rPr lang="en-US" sz="1050" b="1" i="0" u="none" strike="noStrike" dirty="0">
                          <a:solidFill>
                            <a:srgbClr val="000000"/>
                          </a:solidFill>
                          <a:effectLst/>
                          <a:latin typeface="Calibri" panose="020F0502020204030204" pitchFamily="34" charset="0"/>
                        </a:rPr>
                        <a:t>Examples</a:t>
                      </a:r>
                      <a:endParaRPr lang="en-US" sz="32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308020342"/>
                  </a:ext>
                </a:extLst>
              </a:tr>
              <a:tr h="955468">
                <a:tc>
                  <a:txBody>
                    <a:bodyPr/>
                    <a:lstStyle/>
                    <a:p>
                      <a:pPr algn="just" rtl="0" fontAlgn="t">
                        <a:spcBef>
                          <a:spcPts val="0"/>
                        </a:spcBef>
                        <a:spcAft>
                          <a:spcPts val="0"/>
                        </a:spcAft>
                      </a:pPr>
                      <a:r>
                        <a:rPr lang="en-US" sz="900" b="1" i="0" u="none" strike="noStrike" dirty="0">
                          <a:solidFill>
                            <a:schemeClr val="tx1"/>
                          </a:solidFill>
                          <a:effectLst/>
                          <a:latin typeface="Calibri" panose="020F0502020204030204" pitchFamily="34" charset="0"/>
                        </a:rPr>
                        <a:t>Traditional</a:t>
                      </a:r>
                      <a:endParaRPr lang="en-US" sz="2400" b="1" dirty="0">
                        <a:solidFill>
                          <a:schemeClr val="tx1"/>
                        </a:solidFill>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rtl="0" fontAlgn="t">
                        <a:spcBef>
                          <a:spcPts val="0"/>
                        </a:spcBef>
                        <a:spcAft>
                          <a:spcPts val="0"/>
                        </a:spcAft>
                      </a:pPr>
                      <a:r>
                        <a:rPr lang="en-US" sz="700" b="0" i="0" u="none" strike="noStrike" dirty="0">
                          <a:solidFill>
                            <a:srgbClr val="000000"/>
                          </a:solidFill>
                          <a:effectLst/>
                          <a:latin typeface="Calibri" panose="020F0502020204030204" pitchFamily="34" charset="0"/>
                        </a:rPr>
                        <a:t>Government full specification of system, launch, operations, data processing and distribution.  Typically, cost-plus contracts.  Note that it is not uncommon for existing traditional project implementations to have foreign partner contributed elements to help achieve mutual objectives at a lower cost than a single country paying for the full mission.</a:t>
                      </a:r>
                      <a:endParaRPr lang="en-US" sz="18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dirty="0">
                          <a:solidFill>
                            <a:srgbClr val="000000"/>
                          </a:solidFill>
                          <a:effectLst/>
                          <a:latin typeface="Calibri" panose="020F0502020204030204" pitchFamily="34" charset="0"/>
                        </a:rPr>
                        <a:t>Government</a:t>
                      </a:r>
                      <a:endParaRPr lang="en-US" sz="18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dirty="0">
                          <a:solidFill>
                            <a:srgbClr val="000000"/>
                          </a:solidFill>
                          <a:effectLst/>
                          <a:latin typeface="Calibri" panose="020F0502020204030204" pitchFamily="34" charset="0"/>
                        </a:rPr>
                        <a:t>Government fully owns the data and is typically unrestricted</a:t>
                      </a:r>
                      <a:endParaRPr lang="en-US" sz="18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dirty="0">
                          <a:solidFill>
                            <a:srgbClr val="000000"/>
                          </a:solidFill>
                          <a:effectLst/>
                          <a:latin typeface="Calibri" panose="020F0502020204030204" pitchFamily="34" charset="0"/>
                        </a:rPr>
                        <a:t>NOAA GOES, &amp; NPSS; NASA-USGS Landsat; NASA science missions</a:t>
                      </a:r>
                      <a:endParaRPr lang="en-US" sz="1800" dirty="0">
                        <a:effectLst/>
                      </a:endParaRPr>
                    </a:p>
                    <a:p>
                      <a:pPr algn="just" rtl="0" fontAlgn="t">
                        <a:spcBef>
                          <a:spcPts val="0"/>
                        </a:spcBef>
                        <a:spcAft>
                          <a:spcPts val="0"/>
                        </a:spcAft>
                      </a:pPr>
                      <a:br>
                        <a:rPr lang="en-US" sz="1800" dirty="0">
                          <a:effectLst/>
                        </a:rPr>
                      </a:br>
                      <a:r>
                        <a:rPr lang="en-US" sz="700" b="0" i="0" u="none" strike="noStrike" dirty="0">
                          <a:solidFill>
                            <a:srgbClr val="000000"/>
                          </a:solidFill>
                          <a:effectLst/>
                          <a:latin typeface="Calibri" panose="020F0502020204030204" pitchFamily="34" charset="0"/>
                        </a:rPr>
                        <a:t>Example partner contributions for NASA research missions include launches, instruments, spacecraft buses, and ground system elements.</a:t>
                      </a:r>
                      <a:endParaRPr lang="en-US" sz="18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486836"/>
                  </a:ext>
                </a:extLst>
              </a:tr>
              <a:tr h="1199798">
                <a:tc>
                  <a:txBody>
                    <a:bodyPr/>
                    <a:lstStyle/>
                    <a:p>
                      <a:pPr algn="just" rtl="0" fontAlgn="t">
                        <a:spcBef>
                          <a:spcPts val="0"/>
                        </a:spcBef>
                        <a:spcAft>
                          <a:spcPts val="0"/>
                        </a:spcAft>
                      </a:pPr>
                      <a:r>
                        <a:rPr lang="en-US" sz="900" b="1" i="0" u="none" strike="noStrike" dirty="0">
                          <a:solidFill>
                            <a:schemeClr val="tx1"/>
                          </a:solidFill>
                          <a:effectLst/>
                          <a:latin typeface="Calibri" panose="020F0502020204030204" pitchFamily="34" charset="0"/>
                        </a:rPr>
                        <a:t>Complete System Contributed by Foreign Partner </a:t>
                      </a:r>
                      <a:endParaRPr lang="en-US" sz="2400" b="1" dirty="0">
                        <a:solidFill>
                          <a:schemeClr val="tx1"/>
                        </a:solidFill>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rtl="0" fontAlgn="t">
                        <a:spcBef>
                          <a:spcPts val="0"/>
                        </a:spcBef>
                        <a:spcAft>
                          <a:spcPts val="0"/>
                        </a:spcAft>
                      </a:pPr>
                      <a:r>
                        <a:rPr lang="en-US" sz="700" b="0" i="0" u="none" strike="noStrike" dirty="0">
                          <a:solidFill>
                            <a:srgbClr val="000000"/>
                          </a:solidFill>
                          <a:effectLst/>
                          <a:latin typeface="Calibri" panose="020F0502020204030204" pitchFamily="34" charset="0"/>
                        </a:rPr>
                        <a:t>A foreign government contributes a needed observing system, either as a single system, or as a long-term commitment of sustained observations for the given variable(s).  This can relieve the need for other countries to make the same measurement, or at a minimum help meet some of the observing requirements and therefore likely reduce the overall cost to the U.S. if any residual / complementary observing systems are still needed.</a:t>
                      </a:r>
                      <a:endParaRPr lang="en-US" sz="18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a:solidFill>
                            <a:srgbClr val="000000"/>
                          </a:solidFill>
                          <a:effectLst/>
                          <a:latin typeface="Calibri" panose="020F0502020204030204" pitchFamily="34" charset="0"/>
                        </a:rPr>
                        <a:t>Foreign Government (but other users depending on this contribution also suffer consequences if it fails)</a:t>
                      </a:r>
                      <a:endParaRPr lang="en-US" sz="180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a:solidFill>
                            <a:srgbClr val="000000"/>
                          </a:solidFill>
                          <a:effectLst/>
                          <a:latin typeface="Calibri" panose="020F0502020204030204" pitchFamily="34" charset="0"/>
                        </a:rPr>
                        <a:t>Depends on foreign partner – European Union and Japan generally have unrestricted open data policies.  New foreign partners would be strongly encouraged to make their data openly available.</a:t>
                      </a:r>
                      <a:endParaRPr lang="en-US" sz="180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dirty="0">
                          <a:solidFill>
                            <a:srgbClr val="000000"/>
                          </a:solidFill>
                          <a:effectLst/>
                          <a:latin typeface="Calibri" panose="020F0502020204030204" pitchFamily="34" charset="0"/>
                        </a:rPr>
                        <a:t>International weather satellite contributions and coordination through WMO-CGMS.</a:t>
                      </a:r>
                      <a:endParaRPr lang="en-US" sz="1800" dirty="0">
                        <a:effectLst/>
                      </a:endParaRPr>
                    </a:p>
                    <a:p>
                      <a:pPr algn="just" rtl="0" fontAlgn="t">
                        <a:spcBef>
                          <a:spcPts val="0"/>
                        </a:spcBef>
                        <a:spcAft>
                          <a:spcPts val="0"/>
                        </a:spcAft>
                      </a:pPr>
                      <a:r>
                        <a:rPr lang="en-US" sz="700" b="0" i="0" u="none" strike="noStrike" dirty="0">
                          <a:solidFill>
                            <a:srgbClr val="000000"/>
                          </a:solidFill>
                          <a:effectLst/>
                          <a:latin typeface="Calibri" panose="020F0502020204030204" pitchFamily="34" charset="0"/>
                        </a:rPr>
                        <a:t>Copernicus Sentinel System free and open Earth observation data contributions.</a:t>
                      </a:r>
                      <a:endParaRPr lang="en-US" sz="1800" dirty="0">
                        <a:effectLst/>
                      </a:endParaRPr>
                    </a:p>
                    <a:p>
                      <a:pPr algn="just" rtl="0" fontAlgn="t">
                        <a:spcBef>
                          <a:spcPts val="0"/>
                        </a:spcBef>
                        <a:spcAft>
                          <a:spcPts val="0"/>
                        </a:spcAft>
                      </a:pPr>
                      <a:r>
                        <a:rPr lang="en-US" sz="700" b="0" i="0" u="none" strike="noStrike" dirty="0">
                          <a:solidFill>
                            <a:srgbClr val="000000"/>
                          </a:solidFill>
                          <a:effectLst/>
                          <a:latin typeface="Calibri" panose="020F0502020204030204" pitchFamily="34" charset="0"/>
                        </a:rPr>
                        <a:t>JAXA free and open Earth observation data contributions.</a:t>
                      </a:r>
                      <a:endParaRPr lang="en-US" sz="1800" dirty="0">
                        <a:effectLst/>
                      </a:endParaRPr>
                    </a:p>
                    <a:p>
                      <a:pPr algn="just" rtl="0" fontAlgn="t">
                        <a:spcBef>
                          <a:spcPts val="0"/>
                        </a:spcBef>
                        <a:spcAft>
                          <a:spcPts val="0"/>
                        </a:spcAft>
                      </a:pPr>
                      <a:r>
                        <a:rPr lang="en-US" sz="700" b="0" i="0" u="none" strike="noStrike" dirty="0">
                          <a:solidFill>
                            <a:srgbClr val="000000"/>
                          </a:solidFill>
                          <a:effectLst/>
                          <a:latin typeface="Calibri" panose="020F0502020204030204" pitchFamily="34" charset="0"/>
                        </a:rPr>
                        <a:t>The Qatar Foundation is interested contributing important ice and ground penetrating radar observations.</a:t>
                      </a:r>
                      <a:endParaRPr lang="en-US" sz="18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474900"/>
                  </a:ext>
                </a:extLst>
              </a:tr>
              <a:tr h="696767">
                <a:tc>
                  <a:txBody>
                    <a:bodyPr/>
                    <a:lstStyle/>
                    <a:p>
                      <a:pPr algn="just" rtl="0" fontAlgn="t">
                        <a:spcBef>
                          <a:spcPts val="0"/>
                        </a:spcBef>
                        <a:spcAft>
                          <a:spcPts val="0"/>
                        </a:spcAft>
                      </a:pPr>
                      <a:r>
                        <a:rPr lang="en-US" sz="900" b="1" i="0" u="none" strike="noStrike" dirty="0">
                          <a:solidFill>
                            <a:schemeClr val="tx1"/>
                          </a:solidFill>
                          <a:effectLst/>
                          <a:latin typeface="Calibri" panose="020F0502020204030204" pitchFamily="34" charset="0"/>
                        </a:rPr>
                        <a:t>Fixed price for service</a:t>
                      </a:r>
                      <a:endParaRPr lang="en-US" sz="2400" b="1" dirty="0">
                        <a:solidFill>
                          <a:schemeClr val="tx1"/>
                        </a:solidFill>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rtl="0" fontAlgn="t">
                        <a:spcBef>
                          <a:spcPts val="0"/>
                        </a:spcBef>
                        <a:spcAft>
                          <a:spcPts val="0"/>
                        </a:spcAft>
                      </a:pPr>
                      <a:r>
                        <a:rPr lang="en-US" sz="700" b="0" i="0" u="none" strike="noStrike" dirty="0">
                          <a:solidFill>
                            <a:srgbClr val="000000"/>
                          </a:solidFill>
                          <a:effectLst/>
                          <a:latin typeface="Calibri" panose="020F0502020204030204" pitchFamily="34" charset="0"/>
                        </a:rPr>
                        <a:t>Government specifies the data or service desired, not how they are delivered.  Competes fixed price contracts for service delivery.  Contractor is expected to invest some of its own resources and may be able to sell the same services to others once developed.</a:t>
                      </a:r>
                      <a:endParaRPr lang="en-US" sz="18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dirty="0">
                          <a:solidFill>
                            <a:srgbClr val="000000"/>
                          </a:solidFill>
                          <a:effectLst/>
                          <a:latin typeface="Calibri" panose="020F0502020204030204" pitchFamily="34" charset="0"/>
                        </a:rPr>
                        <a:t>Shared between government and contractor</a:t>
                      </a:r>
                      <a:endParaRPr lang="en-US" sz="18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a:solidFill>
                            <a:srgbClr val="000000"/>
                          </a:solidFill>
                          <a:effectLst/>
                          <a:latin typeface="Calibri" panose="020F0502020204030204" pitchFamily="34" charset="0"/>
                        </a:rPr>
                        <a:t>Data could be either open or restricted, depending on long term cost share.</a:t>
                      </a:r>
                      <a:endParaRPr lang="en-US" sz="180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a:solidFill>
                            <a:srgbClr val="000000"/>
                          </a:solidFill>
                          <a:effectLst/>
                          <a:latin typeface="Calibri" panose="020F0502020204030204" pitchFamily="34" charset="0"/>
                        </a:rPr>
                        <a:t>No existing example for remote sensing.  NASA commercial cargo and crew programs are similar examples in human exploration.</a:t>
                      </a:r>
                      <a:endParaRPr lang="en-US" sz="180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078875"/>
                  </a:ext>
                </a:extLst>
              </a:tr>
              <a:tr h="668022">
                <a:tc>
                  <a:txBody>
                    <a:bodyPr/>
                    <a:lstStyle/>
                    <a:p>
                      <a:pPr algn="just" rtl="0" fontAlgn="t">
                        <a:spcBef>
                          <a:spcPts val="0"/>
                        </a:spcBef>
                        <a:spcAft>
                          <a:spcPts val="0"/>
                        </a:spcAft>
                      </a:pPr>
                      <a:r>
                        <a:rPr lang="en-US" sz="800" b="1" i="0" u="none" strike="noStrike" dirty="0">
                          <a:solidFill>
                            <a:schemeClr val="tx1"/>
                          </a:solidFill>
                          <a:effectLst/>
                          <a:latin typeface="Calibri" panose="020F0502020204030204" pitchFamily="34" charset="0"/>
                        </a:rPr>
                        <a:t>Data buy - with upfront promise or down payment investment by government</a:t>
                      </a:r>
                      <a:endParaRPr lang="en-US" sz="2000" b="1" dirty="0">
                        <a:solidFill>
                          <a:schemeClr val="tx1"/>
                        </a:solidFill>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rtl="0" fontAlgn="t">
                        <a:spcBef>
                          <a:spcPts val="0"/>
                        </a:spcBef>
                        <a:spcAft>
                          <a:spcPts val="0"/>
                        </a:spcAft>
                      </a:pPr>
                      <a:r>
                        <a:rPr lang="en-US" sz="700" b="0" i="0" u="none" strike="noStrike" dirty="0">
                          <a:solidFill>
                            <a:srgbClr val="000000"/>
                          </a:solidFill>
                          <a:effectLst/>
                          <a:latin typeface="Calibri" panose="020F0502020204030204" pitchFamily="34" charset="0"/>
                        </a:rPr>
                        <a:t>Government invests money upfront in company business model, potentially via competition, but long-term funding is expected to come from NGOs.</a:t>
                      </a:r>
                      <a:endParaRPr lang="en-US" sz="18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a:solidFill>
                            <a:srgbClr val="000000"/>
                          </a:solidFill>
                          <a:effectLst/>
                          <a:latin typeface="Calibri" panose="020F0502020204030204" pitchFamily="34" charset="0"/>
                        </a:rPr>
                        <a:t>Shared between government and vendor</a:t>
                      </a:r>
                      <a:endParaRPr lang="en-US" sz="180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dirty="0">
                          <a:solidFill>
                            <a:srgbClr val="000000"/>
                          </a:solidFill>
                          <a:effectLst/>
                          <a:latin typeface="Calibri" panose="020F0502020204030204" pitchFamily="34" charset="0"/>
                        </a:rPr>
                        <a:t>Typically, data is somewhat restricted, with the data vendor needing an opportunity to make additional money off data sales unless higher prices for the data are an option.</a:t>
                      </a:r>
                      <a:endParaRPr lang="en-US" sz="18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a:solidFill>
                            <a:srgbClr val="000000"/>
                          </a:solidFill>
                          <a:effectLst/>
                          <a:latin typeface="Calibri" panose="020F0502020204030204" pitchFamily="34" charset="0"/>
                        </a:rPr>
                        <a:t>NASA example - SeaWiFS 1997-2007; DOD examples - Orbital Sidekick hyperspectral imaging constellation has In-Q-Tel and AFVentures’s Strategic Financing program investment funding.</a:t>
                      </a:r>
                      <a:endParaRPr lang="en-US" sz="180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946297"/>
                  </a:ext>
                </a:extLst>
              </a:tr>
              <a:tr h="897979">
                <a:tc>
                  <a:txBody>
                    <a:bodyPr/>
                    <a:lstStyle/>
                    <a:p>
                      <a:pPr algn="just" rtl="0" fontAlgn="t">
                        <a:spcBef>
                          <a:spcPts val="0"/>
                        </a:spcBef>
                        <a:spcAft>
                          <a:spcPts val="0"/>
                        </a:spcAft>
                      </a:pPr>
                      <a:r>
                        <a:rPr lang="en-US" sz="900" b="1" i="0" u="none" strike="noStrike" dirty="0">
                          <a:solidFill>
                            <a:schemeClr val="tx1"/>
                          </a:solidFill>
                          <a:effectLst/>
                          <a:latin typeface="Calibri" panose="020F0502020204030204" pitchFamily="34" charset="0"/>
                        </a:rPr>
                        <a:t>Data buy – with no upfront promise by government</a:t>
                      </a:r>
                      <a:endParaRPr lang="en-US" sz="2400" b="1" dirty="0">
                        <a:solidFill>
                          <a:schemeClr val="tx1"/>
                        </a:solidFill>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rtl="0" fontAlgn="t">
                        <a:spcBef>
                          <a:spcPts val="0"/>
                        </a:spcBef>
                        <a:spcAft>
                          <a:spcPts val="0"/>
                        </a:spcAft>
                      </a:pPr>
                      <a:r>
                        <a:rPr lang="en-US" sz="700" b="0" i="0" u="none" strike="noStrike" dirty="0">
                          <a:solidFill>
                            <a:srgbClr val="000000"/>
                          </a:solidFill>
                          <a:effectLst/>
                          <a:latin typeface="Calibri" panose="020F0502020204030204" pitchFamily="34" charset="0"/>
                        </a:rPr>
                        <a:t>Government is not involved in system specification or operation.  Government does not provide upfront investment or data buy guarantees. Government only buys data after it is available and makes it available to its user community.</a:t>
                      </a:r>
                      <a:endParaRPr lang="en-US" sz="18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a:solidFill>
                            <a:srgbClr val="000000"/>
                          </a:solidFill>
                          <a:effectLst/>
                          <a:latin typeface="Calibri" panose="020F0502020204030204" pitchFamily="34" charset="0"/>
                        </a:rPr>
                        <a:t>NGO</a:t>
                      </a:r>
                      <a:endParaRPr lang="en-US" sz="180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a:solidFill>
                            <a:srgbClr val="000000"/>
                          </a:solidFill>
                          <a:effectLst/>
                          <a:latin typeface="Calibri" panose="020F0502020204030204" pitchFamily="34" charset="0"/>
                        </a:rPr>
                        <a:t>Typically, data is restricted - each user generally must buy its own copy of the data; There may be future funding models where data is openly distributable after purchase, but at a higher price.  The latter might be an option for data whose profit utility is low after long latency (e.g., old weather data).</a:t>
                      </a:r>
                      <a:endParaRPr lang="en-US" sz="180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a:solidFill>
                            <a:srgbClr val="000000"/>
                          </a:solidFill>
                          <a:effectLst/>
                          <a:latin typeface="Calibri" panose="020F0502020204030204" pitchFamily="34" charset="0"/>
                        </a:rPr>
                        <a:t>NOAA Commercial Data Program; NASA Commercial Smallsat Data Acquisition (CSDA) program commercial data distribution models of Maxar, Planet, Capella, IceEye, and others, with substantial National Reconnaissance Office data buys.</a:t>
                      </a:r>
                      <a:endParaRPr lang="en-US" sz="180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839859"/>
                  </a:ext>
                </a:extLst>
              </a:tr>
              <a:tr h="739884">
                <a:tc>
                  <a:txBody>
                    <a:bodyPr/>
                    <a:lstStyle/>
                    <a:p>
                      <a:pPr algn="just" rtl="0" fontAlgn="t">
                        <a:spcBef>
                          <a:spcPts val="0"/>
                        </a:spcBef>
                        <a:spcAft>
                          <a:spcPts val="0"/>
                        </a:spcAft>
                      </a:pPr>
                      <a:r>
                        <a:rPr lang="en-US" sz="900" b="1" i="0" u="none" strike="noStrike" dirty="0">
                          <a:solidFill>
                            <a:schemeClr val="tx1"/>
                          </a:solidFill>
                          <a:effectLst/>
                          <a:latin typeface="Calibri" panose="020F0502020204030204" pitchFamily="34" charset="0"/>
                        </a:rPr>
                        <a:t>Public/Private Partnership: Philanthropy-seeded partnership</a:t>
                      </a:r>
                      <a:endParaRPr lang="en-US" sz="2400" b="1" dirty="0">
                        <a:solidFill>
                          <a:schemeClr val="tx1"/>
                        </a:solidFill>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rtl="0" fontAlgn="t">
                        <a:spcBef>
                          <a:spcPts val="0"/>
                        </a:spcBef>
                        <a:spcAft>
                          <a:spcPts val="0"/>
                        </a:spcAft>
                      </a:pPr>
                      <a:r>
                        <a:rPr lang="en-US" sz="700" b="0" i="0" u="none" strike="noStrike">
                          <a:solidFill>
                            <a:srgbClr val="000000"/>
                          </a:solidFill>
                          <a:effectLst/>
                          <a:latin typeface="Calibri" panose="020F0502020204030204" pitchFamily="34" charset="0"/>
                        </a:rPr>
                        <a:t>Philanthropy pays for technology development and initial prototype spacecraft, arranges for technology transfer / licensing to production partner.  Production partner deploys, operates, and maintains systems.</a:t>
                      </a:r>
                      <a:endParaRPr lang="en-US" sz="180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a:solidFill>
                            <a:srgbClr val="000000"/>
                          </a:solidFill>
                          <a:effectLst/>
                          <a:latin typeface="Calibri" panose="020F0502020204030204" pitchFamily="34" charset="0"/>
                        </a:rPr>
                        <a:t>Philanthropy</a:t>
                      </a:r>
                      <a:endParaRPr lang="en-US" sz="180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a:solidFill>
                            <a:srgbClr val="000000"/>
                          </a:solidFill>
                          <a:effectLst/>
                          <a:latin typeface="Calibri" panose="020F0502020204030204" pitchFamily="34" charset="0"/>
                        </a:rPr>
                        <a:t>Mix of open and restricted data.  For Carbon Mapper the GHG (Co2 and CH4) data will be open access.  Other hyperspectral data and products will be sold by Planet to fund the constellation.</a:t>
                      </a:r>
                      <a:endParaRPr lang="en-US" sz="180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a:solidFill>
                            <a:srgbClr val="000000"/>
                          </a:solidFill>
                          <a:effectLst/>
                          <a:latin typeface="Calibri" panose="020F0502020204030204" pitchFamily="34" charset="0"/>
                        </a:rPr>
                        <a:t>Carbon Mapper - University of Arizona, Planet, NASA/JPL, mix of philanthropies and NGOs.</a:t>
                      </a:r>
                      <a:endParaRPr lang="en-US" sz="180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754253"/>
                  </a:ext>
                </a:extLst>
              </a:tr>
              <a:tr h="495554">
                <a:tc>
                  <a:txBody>
                    <a:bodyPr/>
                    <a:lstStyle/>
                    <a:p>
                      <a:pPr algn="just" rtl="0" fontAlgn="t">
                        <a:spcBef>
                          <a:spcPts val="0"/>
                        </a:spcBef>
                        <a:spcAft>
                          <a:spcPts val="0"/>
                        </a:spcAft>
                      </a:pPr>
                      <a:r>
                        <a:rPr lang="en-US" sz="900" b="1" i="0" u="none" strike="noStrike" dirty="0">
                          <a:solidFill>
                            <a:schemeClr val="tx1"/>
                          </a:solidFill>
                          <a:effectLst/>
                          <a:latin typeface="Calibri" panose="020F0502020204030204" pitchFamily="34" charset="0"/>
                        </a:rPr>
                        <a:t>Non-profit funded system</a:t>
                      </a:r>
                      <a:endParaRPr lang="en-US" sz="2400" b="1" dirty="0">
                        <a:solidFill>
                          <a:schemeClr val="tx1"/>
                        </a:solidFill>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rtl="0" fontAlgn="t">
                        <a:spcBef>
                          <a:spcPts val="0"/>
                        </a:spcBef>
                        <a:spcAft>
                          <a:spcPts val="0"/>
                        </a:spcAft>
                      </a:pPr>
                      <a:r>
                        <a:rPr lang="en-US" sz="700" b="0" i="0" u="none" strike="noStrike">
                          <a:solidFill>
                            <a:srgbClr val="000000"/>
                          </a:solidFill>
                          <a:effectLst/>
                          <a:latin typeface="Calibri" panose="020F0502020204030204" pitchFamily="34" charset="0"/>
                        </a:rPr>
                        <a:t>NGO (typically a non-profit working with one or more philanthropies or other partners) fully funds the development of observing and data distribution system.</a:t>
                      </a:r>
                      <a:endParaRPr lang="en-US" sz="180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a:solidFill>
                            <a:srgbClr val="000000"/>
                          </a:solidFill>
                          <a:effectLst/>
                          <a:latin typeface="Calibri" panose="020F0502020204030204" pitchFamily="34" charset="0"/>
                        </a:rPr>
                        <a:t>NGO &amp; funding partners</a:t>
                      </a:r>
                      <a:endParaRPr lang="en-US" sz="180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dirty="0">
                          <a:solidFill>
                            <a:srgbClr val="000000"/>
                          </a:solidFill>
                          <a:effectLst/>
                          <a:latin typeface="Calibri" panose="020F0502020204030204" pitchFamily="34" charset="0"/>
                        </a:rPr>
                        <a:t>Data is open.</a:t>
                      </a:r>
                      <a:endParaRPr lang="en-US" sz="18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700" b="0" i="0" u="none" strike="noStrike" dirty="0" err="1">
                          <a:solidFill>
                            <a:srgbClr val="000000"/>
                          </a:solidFill>
                          <a:effectLst/>
                          <a:latin typeface="Calibri" panose="020F0502020204030204" pitchFamily="34" charset="0"/>
                        </a:rPr>
                        <a:t>MethaneSat</a:t>
                      </a:r>
                      <a:r>
                        <a:rPr lang="en-US" sz="700" b="0" i="0" u="none" strike="noStrike" dirty="0">
                          <a:solidFill>
                            <a:srgbClr val="000000"/>
                          </a:solidFill>
                          <a:effectLst/>
                          <a:latin typeface="Calibri" panose="020F0502020204030204" pitchFamily="34" charset="0"/>
                        </a:rPr>
                        <a:t> - Environmental Defense Fund, New Zealand Space Agency.</a:t>
                      </a:r>
                      <a:endParaRPr lang="en-US" sz="1800" dirty="0">
                        <a:effectLst/>
                      </a:endParaRPr>
                    </a:p>
                  </a:txBody>
                  <a:tcPr marL="49376" marR="49376" marT="49376" marB="49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4567470"/>
                  </a:ext>
                </a:extLst>
              </a:tr>
            </a:tbl>
          </a:graphicData>
        </a:graphic>
      </p:graphicFrame>
      <p:sp>
        <p:nvSpPr>
          <p:cNvPr id="4" name="Rectangle 1">
            <a:extLst>
              <a:ext uri="{FF2B5EF4-FFF2-40B4-BE49-F238E27FC236}">
                <a16:creationId xmlns:a16="http://schemas.microsoft.com/office/drawing/2014/main" id="{F1B51EC8-CD9F-F771-CC83-8A4F791027BE}"/>
              </a:ext>
            </a:extLst>
          </p:cNvPr>
          <p:cNvSpPr>
            <a:spLocks noChangeArrowheads="1"/>
          </p:cNvSpPr>
          <p:nvPr/>
        </p:nvSpPr>
        <p:spPr bwMode="auto">
          <a:xfrm>
            <a:off x="5249922" y="66761"/>
            <a:ext cx="69420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Table 1. Summary of current and potential future acquisition &amp; support models</a:t>
            </a:r>
            <a:endParaRPr kumimoji="0" lang="en-US" altLang="en-US" sz="1100" b="1" i="0" u="none" strike="noStrike" kern="0" cap="none" spc="0" normalizeH="0" baseline="0" noProof="0" dirty="0">
              <a:ln>
                <a:noFill/>
              </a:ln>
              <a:solidFill>
                <a:srgbClr val="000000"/>
              </a:solidFill>
              <a:effectLst/>
              <a:uLnTx/>
              <a:uFillTx/>
              <a:latin typeface="Arial"/>
              <a:cs typeface="Arial"/>
              <a:sym typeface="Arial"/>
            </a:endParaRPr>
          </a:p>
        </p:txBody>
      </p:sp>
      <p:sp>
        <p:nvSpPr>
          <p:cNvPr id="3" name="Google Shape;54;p13">
            <a:extLst>
              <a:ext uri="{FF2B5EF4-FFF2-40B4-BE49-F238E27FC236}">
                <a16:creationId xmlns:a16="http://schemas.microsoft.com/office/drawing/2014/main" id="{142226BC-C58A-0FF4-2A42-A01CD5FA0125}"/>
              </a:ext>
            </a:extLst>
          </p:cNvPr>
          <p:cNvSpPr txBox="1">
            <a:spLocks/>
          </p:cNvSpPr>
          <p:nvPr/>
        </p:nvSpPr>
        <p:spPr>
          <a:xfrm>
            <a:off x="-127000" y="14287"/>
            <a:ext cx="4927600" cy="5111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4400"/>
              <a:buFont typeface="Calibri"/>
              <a:buNone/>
              <a:tabLst/>
              <a:defRPr/>
            </a:pPr>
            <a:r>
              <a:rPr kumimoji="0" lang="en-US" sz="3200" b="1" i="0" u="none" strike="noStrike" kern="0" cap="none" spc="0" normalizeH="0" baseline="0" noProof="0" dirty="0">
                <a:ln>
                  <a:noFill/>
                </a:ln>
                <a:solidFill>
                  <a:srgbClr val="ED7D31">
                    <a:lumMod val="75000"/>
                  </a:srgbClr>
                </a:solidFill>
                <a:effectLst/>
                <a:uLnTx/>
                <a:uFillTx/>
                <a:latin typeface="Calibri"/>
                <a:cs typeface="Calibri"/>
                <a:sym typeface="Calibri"/>
              </a:rPr>
              <a:t>Leveraging “</a:t>
            </a:r>
            <a:r>
              <a:rPr kumimoji="0" lang="en-US" sz="3200" b="1" i="0" u="none" strike="noStrike" kern="0" cap="none" spc="0" normalizeH="0" baseline="0" noProof="0" dirty="0" err="1">
                <a:ln>
                  <a:noFill/>
                </a:ln>
                <a:solidFill>
                  <a:srgbClr val="ED7D31">
                    <a:lumMod val="75000"/>
                  </a:srgbClr>
                </a:solidFill>
                <a:effectLst/>
                <a:uLnTx/>
                <a:uFillTx/>
                <a:latin typeface="Calibri"/>
                <a:cs typeface="Calibri"/>
                <a:sym typeface="Calibri"/>
              </a:rPr>
              <a:t>NewSpace</a:t>
            </a:r>
            <a:r>
              <a:rPr kumimoji="0" lang="en-US" sz="3200" b="1" i="0" u="none" strike="noStrike" kern="0" cap="none" spc="0" normalizeH="0" baseline="0" noProof="0" dirty="0">
                <a:ln>
                  <a:noFill/>
                </a:ln>
                <a:solidFill>
                  <a:srgbClr val="ED7D31">
                    <a:lumMod val="75000"/>
                  </a:srgbClr>
                </a:solidFill>
                <a:effectLst/>
                <a:uLnTx/>
                <a:uFillTx/>
                <a:latin typeface="Calibri"/>
                <a:cs typeface="Calibri"/>
                <a:sym typeface="Calibri"/>
              </a:rPr>
              <a:t>”, the Latest Technologies, Commercial and NGO Opportunities</a:t>
            </a:r>
            <a:br>
              <a:rPr kumimoji="0" lang="en-US" sz="3200" b="1" i="0" u="none" strike="noStrike" kern="0" cap="none" spc="0" normalizeH="0" baseline="0" noProof="0" dirty="0">
                <a:ln>
                  <a:noFill/>
                </a:ln>
                <a:solidFill>
                  <a:srgbClr val="ED7D31">
                    <a:lumMod val="75000"/>
                  </a:srgbClr>
                </a:solidFill>
                <a:effectLst/>
                <a:uLnTx/>
                <a:uFillTx/>
                <a:latin typeface="Calibri"/>
                <a:cs typeface="Calibri"/>
                <a:sym typeface="Calibri"/>
              </a:rPr>
            </a:br>
            <a:endParaRPr kumimoji="0" lang="en-US" sz="3200" b="1" i="0" u="none" strike="noStrike" kern="0" cap="none" spc="0" normalizeH="0" baseline="0" noProof="0" dirty="0">
              <a:ln>
                <a:noFill/>
              </a:ln>
              <a:solidFill>
                <a:srgbClr val="ED7D31">
                  <a:lumMod val="75000"/>
                </a:srgbClr>
              </a:solidFill>
              <a:effectLst/>
              <a:uLnTx/>
              <a:uFillTx/>
              <a:latin typeface="Calibri"/>
              <a:cs typeface="Calibri"/>
              <a:sym typeface="Calibri"/>
            </a:endParaRPr>
          </a:p>
        </p:txBody>
      </p:sp>
    </p:spTree>
    <p:extLst>
      <p:ext uri="{BB962C8B-B14F-4D97-AF65-F5344CB8AC3E}">
        <p14:creationId xmlns:p14="http://schemas.microsoft.com/office/powerpoint/2010/main" val="392917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a:extLst>
              <a:ext uri="{FF2B5EF4-FFF2-40B4-BE49-F238E27FC236}">
                <a16:creationId xmlns:a16="http://schemas.microsoft.com/office/drawing/2014/main" id="{6BC49EA5-5ABC-5FC8-FE96-BEBC3F3332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526" y="214616"/>
            <a:ext cx="10135945" cy="5613855"/>
          </a:xfrm>
          <a:prstGeom prst="rect">
            <a:avLst/>
          </a:prstGeom>
        </p:spPr>
      </p:pic>
      <p:sp>
        <p:nvSpPr>
          <p:cNvPr id="2" name="Rectangle 1">
            <a:extLst>
              <a:ext uri="{FF2B5EF4-FFF2-40B4-BE49-F238E27FC236}">
                <a16:creationId xmlns:a16="http://schemas.microsoft.com/office/drawing/2014/main" id="{70F857D3-540C-DDBA-FAAE-7D1FB57E87C9}"/>
              </a:ext>
            </a:extLst>
          </p:cNvPr>
          <p:cNvSpPr/>
          <p:nvPr/>
        </p:nvSpPr>
        <p:spPr>
          <a:xfrm>
            <a:off x="1239708" y="493738"/>
            <a:ext cx="7215448" cy="542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54;p13"/>
          <p:cNvSpPr txBox="1">
            <a:spLocks noGrp="1"/>
          </p:cNvSpPr>
          <p:nvPr>
            <p:ph type="title" idx="4294967295"/>
          </p:nvPr>
        </p:nvSpPr>
        <p:spPr>
          <a:xfrm>
            <a:off x="482911" y="-17437"/>
            <a:ext cx="7389241" cy="511175"/>
          </a:xfrm>
          <a:prstGeom prst="rect">
            <a:avLst/>
          </a:prstGeom>
        </p:spPr>
        <p:txBody>
          <a:bodyPr spcFirstLastPara="1" wrap="square" lIns="121900" tIns="121900" rIns="121900" bIns="121900" anchor="t" anchorCtr="0">
            <a:noAutofit/>
          </a:bodyPr>
          <a:lstStyle/>
          <a:p>
            <a:pPr algn="ctr"/>
            <a:r>
              <a:rPr lang="en-US" sz="3200" b="1" dirty="0">
                <a:solidFill>
                  <a:srgbClr val="0070C0"/>
                </a:solidFill>
                <a:latin typeface="Calibri"/>
                <a:ea typeface="Calibri"/>
                <a:cs typeface="Calibri"/>
                <a:sym typeface="Calibri"/>
              </a:rPr>
              <a:t>Sustained Observing Systems Yield Sustained Science &amp; Societal Benefits</a:t>
            </a:r>
          </a:p>
        </p:txBody>
      </p:sp>
      <p:sp>
        <p:nvSpPr>
          <p:cNvPr id="4" name="TextBox 3">
            <a:extLst>
              <a:ext uri="{FF2B5EF4-FFF2-40B4-BE49-F238E27FC236}">
                <a16:creationId xmlns:a16="http://schemas.microsoft.com/office/drawing/2014/main" id="{205ECB46-EA6F-7A94-5714-BAD7218D0EE5}"/>
              </a:ext>
            </a:extLst>
          </p:cNvPr>
          <p:cNvSpPr txBox="1"/>
          <p:nvPr/>
        </p:nvSpPr>
        <p:spPr>
          <a:xfrm>
            <a:off x="378522" y="5828471"/>
            <a:ext cx="11301954" cy="954107"/>
          </a:xfrm>
          <a:prstGeom prst="rect">
            <a:avLst/>
          </a:prstGeom>
          <a:solidFill>
            <a:schemeClr val="accent5">
              <a:lumMod val="40000"/>
              <a:lumOff val="60000"/>
            </a:schemeClr>
          </a:solidFill>
          <a:ln>
            <a:solidFill>
              <a:schemeClr val="tx1"/>
            </a:solidFill>
          </a:ln>
        </p:spPr>
        <p:txBody>
          <a:bodyPr wrap="square">
            <a:spAutoFit/>
          </a:bodyPr>
          <a:lstStyle/>
          <a:p>
            <a:pPr indent="-457200" algn="just"/>
            <a:r>
              <a:rPr lang="en-US" sz="1400" b="1" i="0" u="none" strike="noStrike" dirty="0">
                <a:solidFill>
                  <a:srgbClr val="000000"/>
                </a:solidFill>
                <a:effectLst/>
                <a:latin typeface="Calibri" panose="020F0502020204030204" pitchFamily="34" charset="0"/>
              </a:rPr>
              <a:t>Finding </a:t>
            </a:r>
            <a:r>
              <a:rPr lang="en-US" b="1" dirty="0">
                <a:latin typeface="Calibri" panose="020F0502020204030204" pitchFamily="34" charset="0"/>
              </a:rPr>
              <a:t>4</a:t>
            </a:r>
            <a:r>
              <a:rPr lang="en-US" sz="1400" b="1" i="0" u="none" strike="noStrike" dirty="0">
                <a:solidFill>
                  <a:srgbClr val="000000"/>
                </a:solidFill>
                <a:effectLst/>
                <a:latin typeface="Calibri" panose="020F0502020204030204" pitchFamily="34" charset="0"/>
              </a:rPr>
              <a:t>.1 </a:t>
            </a:r>
            <a:r>
              <a:rPr lang="en-US" b="1" dirty="0">
                <a:latin typeface="Calibri" panose="020F0502020204030204" pitchFamily="34" charset="0"/>
              </a:rPr>
              <a:t>- 4.3 </a:t>
            </a:r>
          </a:p>
          <a:p>
            <a:pPr indent="-457200" algn="just"/>
            <a:r>
              <a:rPr lang="en-US" dirty="0">
                <a:latin typeface="Calibri" panose="020F0502020204030204" pitchFamily="34" charset="0"/>
              </a:rPr>
              <a:t>A framework for successful stewardship of sustained Earth observations requires: </a:t>
            </a:r>
            <a:r>
              <a:rPr lang="en-US" b="1" dirty="0">
                <a:latin typeface="Calibri" panose="020F0502020204030204" pitchFamily="34" charset="0"/>
              </a:rPr>
              <a:t>a) </a:t>
            </a:r>
            <a:r>
              <a:rPr lang="en-US" dirty="0">
                <a:latin typeface="Calibri" panose="020F0502020204030204" pitchFamily="34" charset="0"/>
              </a:rPr>
              <a:t>end-to-end planning with a long-term horizon in mind, </a:t>
            </a:r>
            <a:r>
              <a:rPr lang="en-US" b="1" dirty="0">
                <a:latin typeface="Calibri" panose="020F0502020204030204" pitchFamily="34" charset="0"/>
              </a:rPr>
              <a:t>b) </a:t>
            </a:r>
            <a:r>
              <a:rPr lang="en-US" dirty="0">
                <a:latin typeface="Calibri" panose="020F0502020204030204" pitchFamily="34" charset="0"/>
              </a:rPr>
              <a:t>a suite of technical attributes and platforms that support open and easy access, </a:t>
            </a:r>
            <a:r>
              <a:rPr lang="en-US" b="1" dirty="0">
                <a:latin typeface="Calibri" panose="020F0502020204030204" pitchFamily="34" charset="0"/>
              </a:rPr>
              <a:t>c) </a:t>
            </a:r>
            <a:r>
              <a:rPr lang="en-US" dirty="0">
                <a:latin typeface="Calibri" panose="020F0502020204030204" pitchFamily="34" charset="0"/>
              </a:rPr>
              <a:t>interoperability of related observations, </a:t>
            </a:r>
            <a:r>
              <a:rPr lang="en-US" b="1" dirty="0">
                <a:latin typeface="Calibri" panose="020F0502020204030204" pitchFamily="34" charset="0"/>
              </a:rPr>
              <a:t>d) </a:t>
            </a:r>
            <a:r>
              <a:rPr lang="en-US" dirty="0">
                <a:latin typeface="Calibri" panose="020F0502020204030204" pitchFamily="34" charset="0"/>
              </a:rPr>
              <a:t>carefully coordinated and sustained programmatic structures that provide the needed shepherding and support, etc.</a:t>
            </a:r>
            <a:endParaRPr lang="en-US" b="0" i="0" u="none" strike="noStrike" dirty="0">
              <a:solidFill>
                <a:srgbClr val="000000"/>
              </a:solidFill>
              <a:effectLst/>
            </a:endParaRPr>
          </a:p>
        </p:txBody>
      </p:sp>
    </p:spTree>
    <p:extLst>
      <p:ext uri="{BB962C8B-B14F-4D97-AF65-F5344CB8AC3E}">
        <p14:creationId xmlns:p14="http://schemas.microsoft.com/office/powerpoint/2010/main" val="419232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6">
            <a:extLst>
              <a:ext uri="{FF2B5EF4-FFF2-40B4-BE49-F238E27FC236}">
                <a16:creationId xmlns:a16="http://schemas.microsoft.com/office/drawing/2014/main" id="{F5D43AA1-74A8-8EC9-54B6-458358DB0964}"/>
              </a:ext>
            </a:extLst>
          </p:cNvPr>
          <p:cNvPicPr>
            <a:picLocks noChangeAspect="1"/>
          </p:cNvPicPr>
          <p:nvPr/>
        </p:nvPicPr>
        <p:blipFill>
          <a:blip r:embed="rId3"/>
          <a:stretch>
            <a:fillRect/>
          </a:stretch>
        </p:blipFill>
        <p:spPr>
          <a:xfrm>
            <a:off x="2005896" y="3237651"/>
            <a:ext cx="3366184" cy="2352273"/>
          </a:xfrm>
          <a:prstGeom prst="rect">
            <a:avLst/>
          </a:prstGeom>
        </p:spPr>
      </p:pic>
      <p:sp>
        <p:nvSpPr>
          <p:cNvPr id="54" name="Google Shape;54;p13"/>
          <p:cNvSpPr txBox="1">
            <a:spLocks noGrp="1"/>
          </p:cNvSpPr>
          <p:nvPr>
            <p:ph type="title" idx="4294967295"/>
          </p:nvPr>
        </p:nvSpPr>
        <p:spPr>
          <a:xfrm>
            <a:off x="0" y="92075"/>
            <a:ext cx="5453063" cy="511175"/>
          </a:xfrm>
          <a:prstGeom prst="rect">
            <a:avLst/>
          </a:prstGeom>
        </p:spPr>
        <p:txBody>
          <a:bodyPr spcFirstLastPara="1" wrap="square" lIns="121900" tIns="121900" rIns="121900" bIns="121900" anchor="t" anchorCtr="0">
            <a:noAutofit/>
          </a:bodyPr>
          <a:lstStyle/>
          <a:p>
            <a:pPr algn="ctr"/>
            <a:r>
              <a:rPr lang="en-US" sz="3200" b="1" dirty="0">
                <a:solidFill>
                  <a:srgbClr val="0070C0"/>
                </a:solidFill>
                <a:latin typeface="Calibri"/>
                <a:ea typeface="Calibri"/>
                <a:cs typeface="Calibri"/>
                <a:sym typeface="Calibri"/>
              </a:rPr>
              <a:t>Data Stewardship, Information Production, Dissemination &amp; Use</a:t>
            </a:r>
            <a:br>
              <a:rPr lang="en-US" sz="3200" b="1" dirty="0">
                <a:solidFill>
                  <a:srgbClr val="0070C0"/>
                </a:solidFill>
                <a:latin typeface="Calibri"/>
                <a:ea typeface="Calibri"/>
                <a:cs typeface="Calibri"/>
                <a:sym typeface="Calibri"/>
              </a:rPr>
            </a:br>
            <a:endParaRPr lang="en-US" sz="3200" b="1" dirty="0">
              <a:solidFill>
                <a:srgbClr val="0070C0"/>
              </a:solidFill>
              <a:latin typeface="Calibri"/>
              <a:ea typeface="Calibri"/>
              <a:cs typeface="Calibri"/>
              <a:sym typeface="Calibri"/>
            </a:endParaRPr>
          </a:p>
        </p:txBody>
      </p:sp>
      <p:sp>
        <p:nvSpPr>
          <p:cNvPr id="4" name="Rectangle 1">
            <a:extLst>
              <a:ext uri="{FF2B5EF4-FFF2-40B4-BE49-F238E27FC236}">
                <a16:creationId xmlns:a16="http://schemas.microsoft.com/office/drawing/2014/main" id="{F1B51EC8-CD9F-F771-CC83-8A4F791027BE}"/>
              </a:ext>
            </a:extLst>
          </p:cNvPr>
          <p:cNvSpPr>
            <a:spLocks noChangeArrowheads="1"/>
          </p:cNvSpPr>
          <p:nvPr/>
        </p:nvSpPr>
        <p:spPr bwMode="auto">
          <a:xfrm>
            <a:off x="5452053" y="282203"/>
            <a:ext cx="64200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200" b="1"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Table 4.1</a:t>
            </a:r>
            <a:r>
              <a:rPr kumimoji="0" lang="en-US" sz="12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Key elements of the data production value chain of satellite-based Earth observations.</a:t>
            </a:r>
            <a:endParaRPr kumimoji="0" lang="en-US" sz="8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3" name="Table 2">
            <a:extLst>
              <a:ext uri="{FF2B5EF4-FFF2-40B4-BE49-F238E27FC236}">
                <a16:creationId xmlns:a16="http://schemas.microsoft.com/office/drawing/2014/main" id="{C8898008-94C9-2533-4C0B-4A17A1FB88C2}"/>
              </a:ext>
            </a:extLst>
          </p:cNvPr>
          <p:cNvGraphicFramePr>
            <a:graphicFrameLocks noGrp="1"/>
          </p:cNvGraphicFramePr>
          <p:nvPr/>
        </p:nvGraphicFramePr>
        <p:xfrm>
          <a:off x="5527704" y="593778"/>
          <a:ext cx="6480075" cy="6149840"/>
        </p:xfrm>
        <a:graphic>
          <a:graphicData uri="http://schemas.openxmlformats.org/drawingml/2006/table">
            <a:tbl>
              <a:tblPr/>
              <a:tblGrid>
                <a:gridCol w="2803879">
                  <a:extLst>
                    <a:ext uri="{9D8B030D-6E8A-4147-A177-3AD203B41FA5}">
                      <a16:colId xmlns:a16="http://schemas.microsoft.com/office/drawing/2014/main" val="3675191901"/>
                    </a:ext>
                  </a:extLst>
                </a:gridCol>
                <a:gridCol w="3676196">
                  <a:extLst>
                    <a:ext uri="{9D8B030D-6E8A-4147-A177-3AD203B41FA5}">
                      <a16:colId xmlns:a16="http://schemas.microsoft.com/office/drawing/2014/main" val="2346890183"/>
                    </a:ext>
                  </a:extLst>
                </a:gridCol>
              </a:tblGrid>
              <a:tr h="292720">
                <a:tc>
                  <a:txBody>
                    <a:bodyPr/>
                    <a:lstStyle/>
                    <a:p>
                      <a:pPr rtl="0" fontAlgn="t">
                        <a:spcBef>
                          <a:spcPts val="0"/>
                        </a:spcBef>
                        <a:spcAft>
                          <a:spcPts val="0"/>
                        </a:spcAft>
                      </a:pPr>
                      <a:r>
                        <a:rPr lang="en-US" sz="1800" b="1" i="0" u="none" strike="noStrike" dirty="0">
                          <a:solidFill>
                            <a:sysClr val="windowText" lastClr="000000"/>
                          </a:solidFill>
                          <a:effectLst/>
                          <a:latin typeface="Calibri" panose="020F0502020204030204" pitchFamily="34" charset="0"/>
                        </a:rPr>
                        <a:t>Data Production Elements</a:t>
                      </a:r>
                      <a:endParaRPr lang="en-US" sz="4400" dirty="0">
                        <a:solidFill>
                          <a:sysClr val="windowText" lastClr="000000"/>
                        </a:solidFill>
                        <a:effectLst/>
                      </a:endParaRPr>
                    </a:p>
                  </a:txBody>
                  <a:tcPr marL="53608" marR="53608" marT="53608" marB="53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rtl="0" fontAlgn="t">
                        <a:spcBef>
                          <a:spcPts val="0"/>
                        </a:spcBef>
                        <a:spcAft>
                          <a:spcPts val="0"/>
                        </a:spcAft>
                      </a:pPr>
                      <a:r>
                        <a:rPr lang="en-US" sz="1800" b="1" i="0" u="none" strike="noStrike" dirty="0">
                          <a:solidFill>
                            <a:sysClr val="windowText" lastClr="000000"/>
                          </a:solidFill>
                          <a:effectLst/>
                          <a:latin typeface="Calibri" panose="020F0502020204030204" pitchFamily="34" charset="0"/>
                        </a:rPr>
                        <a:t>Critical Continuity Considerations</a:t>
                      </a:r>
                      <a:endParaRPr lang="en-US" sz="4400" dirty="0">
                        <a:solidFill>
                          <a:sysClr val="windowText" lastClr="000000"/>
                        </a:solidFill>
                        <a:effectLst/>
                      </a:endParaRPr>
                    </a:p>
                  </a:txBody>
                  <a:tcPr marL="53608" marR="53608" marT="53608" marB="53608">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114594005"/>
                  </a:ext>
                </a:extLst>
              </a:tr>
              <a:tr h="604224">
                <a:tc>
                  <a:txBody>
                    <a:bodyPr/>
                    <a:lstStyle/>
                    <a:p>
                      <a:pPr rtl="0" fontAlgn="t">
                        <a:spcBef>
                          <a:spcPts val="0"/>
                        </a:spcBef>
                        <a:spcAft>
                          <a:spcPts val="0"/>
                        </a:spcAft>
                      </a:pPr>
                      <a:r>
                        <a:rPr lang="en-US" sz="1400" b="1" i="0" u="none" strike="noStrike" dirty="0">
                          <a:solidFill>
                            <a:schemeClr val="tx1"/>
                          </a:solidFill>
                          <a:effectLst/>
                          <a:latin typeface="Calibri" panose="020F0502020204030204" pitchFamily="34" charset="0"/>
                        </a:rPr>
                        <a:t>Sensor Technology and Characteristics</a:t>
                      </a:r>
                      <a:endParaRPr lang="en-US" sz="3600" dirty="0">
                        <a:solidFill>
                          <a:schemeClr val="tx1"/>
                        </a:solidFill>
                        <a:effectLst/>
                      </a:endParaRPr>
                    </a:p>
                  </a:txBody>
                  <a:tcPr marL="53608" marR="53608" marT="53608" marB="5360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Representativeness of the sensor measurements (e.g., spectral channels, sampling, etc.)</a:t>
                      </a:r>
                      <a:endParaRPr lang="en-US" sz="800" b="1" i="0" u="none" strike="noStrike" dirty="0">
                        <a:solidFill>
                          <a:srgbClr val="000000"/>
                        </a:solidFill>
                        <a:effectLst/>
                        <a:latin typeface="Gill Sans Ultra Bold" panose="020B0A02020104020203" pitchFamily="34" charset="77"/>
                      </a:endParaRPr>
                    </a:p>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Known sensor characteristics and uncertainties</a:t>
                      </a:r>
                      <a:endParaRPr lang="en-US" sz="800" b="1" i="0" u="none" strike="noStrike" dirty="0">
                        <a:solidFill>
                          <a:srgbClr val="000000"/>
                        </a:solidFill>
                        <a:effectLst/>
                        <a:latin typeface="Gill Sans Ultra Bold" panose="020B0A02020104020203" pitchFamily="34" charset="77"/>
                      </a:endParaRPr>
                    </a:p>
                  </a:txBody>
                  <a:tcPr marL="53608" marR="53608" marT="53608" marB="5360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40874"/>
                  </a:ext>
                </a:extLst>
              </a:tr>
              <a:tr h="759976">
                <a:tc>
                  <a:txBody>
                    <a:bodyPr/>
                    <a:lstStyle/>
                    <a:p>
                      <a:pPr rtl="0" fontAlgn="t">
                        <a:spcBef>
                          <a:spcPts val="0"/>
                        </a:spcBef>
                        <a:spcAft>
                          <a:spcPts val="0"/>
                        </a:spcAft>
                      </a:pPr>
                      <a:r>
                        <a:rPr lang="en-US" sz="1400" b="1" i="0" u="none" strike="noStrike" dirty="0">
                          <a:solidFill>
                            <a:schemeClr val="tx1"/>
                          </a:solidFill>
                          <a:effectLst/>
                          <a:latin typeface="Calibri" panose="020F0502020204030204" pitchFamily="34" charset="0"/>
                        </a:rPr>
                        <a:t>Satellite Observing System Architecture</a:t>
                      </a:r>
                      <a:endParaRPr lang="en-US" sz="3600" dirty="0">
                        <a:solidFill>
                          <a:schemeClr val="tx1"/>
                        </a:solidFill>
                        <a:effectLst/>
                      </a:endParaRPr>
                    </a:p>
                  </a:txBody>
                  <a:tcPr marL="53608" marR="53608" marT="53608" marB="5360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Time-of-day or viewing geometry impacts</a:t>
                      </a:r>
                      <a:endParaRPr lang="en-US" sz="800" b="1" i="0" u="none" strike="noStrike" dirty="0">
                        <a:solidFill>
                          <a:srgbClr val="000000"/>
                        </a:solidFill>
                        <a:effectLst/>
                        <a:latin typeface="Gill Sans Ultra Bold" panose="020B0A02020104020203" pitchFamily="34" charset="77"/>
                      </a:endParaRPr>
                    </a:p>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Stability of satellite orbit</a:t>
                      </a:r>
                      <a:endParaRPr lang="en-US" sz="800" b="1" i="0" u="none" strike="noStrike" dirty="0">
                        <a:solidFill>
                          <a:srgbClr val="000000"/>
                        </a:solidFill>
                        <a:effectLst/>
                        <a:latin typeface="Gill Sans Ultra Bold" panose="020B0A02020104020203" pitchFamily="34" charset="77"/>
                      </a:endParaRPr>
                    </a:p>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Swath width and revisit rate</a:t>
                      </a:r>
                      <a:endParaRPr lang="en-US" sz="800" b="1" i="0" u="none" strike="noStrike" dirty="0">
                        <a:solidFill>
                          <a:srgbClr val="000000"/>
                        </a:solidFill>
                        <a:effectLst/>
                        <a:latin typeface="Gill Sans Ultra Bold" panose="020B0A02020104020203" pitchFamily="34" charset="77"/>
                      </a:endParaRPr>
                    </a:p>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Launch cadence and gap risk posture</a:t>
                      </a:r>
                      <a:endParaRPr lang="en-US" sz="800" b="1" i="0" u="none" strike="noStrike" dirty="0">
                        <a:solidFill>
                          <a:srgbClr val="000000"/>
                        </a:solidFill>
                        <a:effectLst/>
                        <a:latin typeface="Gill Sans Ultra Bold" panose="020B0A02020104020203" pitchFamily="34" charset="77"/>
                      </a:endParaRPr>
                    </a:p>
                  </a:txBody>
                  <a:tcPr marL="53608" marR="53608" marT="53608" marB="5360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170084"/>
                  </a:ext>
                </a:extLst>
              </a:tr>
              <a:tr h="604224">
                <a:tc>
                  <a:txBody>
                    <a:bodyPr/>
                    <a:lstStyle/>
                    <a:p>
                      <a:pPr rtl="0" fontAlgn="t">
                        <a:spcBef>
                          <a:spcPts val="0"/>
                        </a:spcBef>
                        <a:spcAft>
                          <a:spcPts val="0"/>
                        </a:spcAft>
                      </a:pPr>
                      <a:r>
                        <a:rPr lang="en-US" sz="1400" b="1" i="0" u="none" strike="noStrike" dirty="0">
                          <a:solidFill>
                            <a:schemeClr val="tx1"/>
                          </a:solidFill>
                          <a:effectLst/>
                          <a:latin typeface="Calibri" panose="020F0502020204030204" pitchFamily="34" charset="0"/>
                        </a:rPr>
                        <a:t>Algorithm Development, Updates, Documentation</a:t>
                      </a:r>
                      <a:endParaRPr lang="en-US" sz="3600" dirty="0">
                        <a:solidFill>
                          <a:schemeClr val="tx1"/>
                        </a:solidFill>
                        <a:effectLst/>
                      </a:endParaRPr>
                    </a:p>
                  </a:txBody>
                  <a:tcPr marL="53608" marR="53608" marT="53608" marB="5360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Commonality in radiometric and geophysical algorithms (e.g., forward radiative models and inversion techniques, ancillary datasets, etc.)</a:t>
                      </a:r>
                      <a:endParaRPr lang="en-US" sz="800" b="1" i="0" u="none" strike="noStrike" dirty="0">
                        <a:solidFill>
                          <a:srgbClr val="000000"/>
                        </a:solidFill>
                        <a:effectLst/>
                        <a:latin typeface="Gill Sans Ultra Bold" panose="020B0A02020104020203" pitchFamily="34" charset="77"/>
                      </a:endParaRPr>
                    </a:p>
                  </a:txBody>
                  <a:tcPr marL="53608" marR="53608" marT="53608" marB="5360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190536"/>
                  </a:ext>
                </a:extLst>
              </a:tr>
              <a:tr h="604224">
                <a:tc>
                  <a:txBody>
                    <a:bodyPr/>
                    <a:lstStyle/>
                    <a:p>
                      <a:pPr rtl="0" fontAlgn="t">
                        <a:spcBef>
                          <a:spcPts val="0"/>
                        </a:spcBef>
                        <a:spcAft>
                          <a:spcPts val="0"/>
                        </a:spcAft>
                      </a:pPr>
                      <a:r>
                        <a:rPr lang="en-US" sz="1400" b="1" i="0" u="none" strike="noStrike" dirty="0">
                          <a:solidFill>
                            <a:schemeClr val="tx1"/>
                          </a:solidFill>
                          <a:effectLst/>
                          <a:latin typeface="Calibri" panose="020F0502020204030204" pitchFamily="34" charset="0"/>
                        </a:rPr>
                        <a:t>Calibration and Validation</a:t>
                      </a:r>
                      <a:endParaRPr lang="en-US" sz="3600" dirty="0">
                        <a:solidFill>
                          <a:schemeClr val="tx1"/>
                        </a:solidFill>
                        <a:effectLst/>
                      </a:endParaRPr>
                    </a:p>
                  </a:txBody>
                  <a:tcPr marL="53608" marR="53608" marT="53608" marB="5360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Documentation of calibration techniques, inclusive of pre-launch characterization and on-orbit characterization</a:t>
                      </a:r>
                      <a:endParaRPr lang="en-US" sz="800" b="1" i="0" u="none" strike="noStrike" dirty="0">
                        <a:solidFill>
                          <a:srgbClr val="000000"/>
                        </a:solidFill>
                        <a:effectLst/>
                        <a:latin typeface="Gill Sans Ultra Bold" panose="020B0A02020104020203" pitchFamily="34" charset="77"/>
                      </a:endParaRPr>
                    </a:p>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Consistency across validation protocols and ground truths</a:t>
                      </a:r>
                      <a:endParaRPr lang="en-US" sz="800" b="1" i="0" u="none" strike="noStrike" dirty="0">
                        <a:solidFill>
                          <a:srgbClr val="000000"/>
                        </a:solidFill>
                        <a:effectLst/>
                        <a:latin typeface="Gill Sans Ultra Bold" panose="020B0A02020104020203" pitchFamily="34" charset="77"/>
                      </a:endParaRPr>
                    </a:p>
                  </a:txBody>
                  <a:tcPr marL="53608" marR="53608" marT="53608" marB="5360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252930"/>
                  </a:ext>
                </a:extLst>
              </a:tr>
              <a:tr h="1071480">
                <a:tc>
                  <a:txBody>
                    <a:bodyPr/>
                    <a:lstStyle/>
                    <a:p>
                      <a:pPr rtl="0" fontAlgn="t">
                        <a:spcBef>
                          <a:spcPts val="0"/>
                        </a:spcBef>
                        <a:spcAft>
                          <a:spcPts val="0"/>
                        </a:spcAft>
                      </a:pPr>
                      <a:r>
                        <a:rPr lang="en-US" sz="1400" b="1" i="0" u="none" strike="noStrike" dirty="0">
                          <a:solidFill>
                            <a:schemeClr val="tx1"/>
                          </a:solidFill>
                          <a:effectLst/>
                          <a:latin typeface="Calibri" panose="020F0502020204030204" pitchFamily="34" charset="0"/>
                        </a:rPr>
                        <a:t>(Re-)Processing Demands and Cadence</a:t>
                      </a:r>
                      <a:endParaRPr lang="en-US" sz="3600" dirty="0">
                        <a:solidFill>
                          <a:schemeClr val="tx1"/>
                        </a:solidFill>
                        <a:effectLst/>
                      </a:endParaRPr>
                    </a:p>
                  </a:txBody>
                  <a:tcPr marL="53608" marR="53608" marT="53608" marB="5360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Consistent geolocation and grids</a:t>
                      </a:r>
                      <a:endParaRPr lang="en-US" sz="800" b="1" i="0" u="none" strike="noStrike" dirty="0">
                        <a:solidFill>
                          <a:srgbClr val="000000"/>
                        </a:solidFill>
                        <a:effectLst/>
                        <a:latin typeface="Gill Sans Ultra Bold" panose="020B0A02020104020203" pitchFamily="34" charset="77"/>
                      </a:endParaRPr>
                    </a:p>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Lineage and preservation of original (i.e. Level 1) data for retrospective reprocessing</a:t>
                      </a:r>
                      <a:endParaRPr lang="en-US" sz="800" b="1" i="0" u="none" strike="noStrike" dirty="0">
                        <a:solidFill>
                          <a:srgbClr val="000000"/>
                        </a:solidFill>
                        <a:effectLst/>
                        <a:latin typeface="Gill Sans Ultra Bold" panose="020B0A02020104020203" pitchFamily="34" charset="77"/>
                      </a:endParaRPr>
                    </a:p>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Compute, storage and access capability for re-processing</a:t>
                      </a:r>
                      <a:endParaRPr lang="en-US" sz="800" b="1" i="0" u="none" strike="noStrike" dirty="0">
                        <a:solidFill>
                          <a:srgbClr val="000000"/>
                        </a:solidFill>
                        <a:effectLst/>
                        <a:latin typeface="Gill Sans Ultra Bold" panose="020B0A02020104020203" pitchFamily="34" charset="77"/>
                      </a:endParaRPr>
                    </a:p>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Compute, storage and access capabilities for utilizing data from multiple missions and programs. </a:t>
                      </a:r>
                      <a:endParaRPr lang="en-US" sz="800" b="1" i="0" u="none" strike="noStrike" dirty="0">
                        <a:solidFill>
                          <a:srgbClr val="000000"/>
                        </a:solidFill>
                        <a:effectLst/>
                        <a:latin typeface="Gill Sans Ultra Bold" panose="020B0A02020104020203" pitchFamily="34" charset="77"/>
                      </a:endParaRPr>
                    </a:p>
                  </a:txBody>
                  <a:tcPr marL="53608" marR="53608" marT="53608" marB="5360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451883"/>
                  </a:ext>
                </a:extLst>
              </a:tr>
              <a:tr h="604224">
                <a:tc>
                  <a:txBody>
                    <a:bodyPr/>
                    <a:lstStyle/>
                    <a:p>
                      <a:pPr rtl="0" fontAlgn="t">
                        <a:spcBef>
                          <a:spcPts val="0"/>
                        </a:spcBef>
                        <a:spcAft>
                          <a:spcPts val="0"/>
                        </a:spcAft>
                      </a:pPr>
                      <a:r>
                        <a:rPr lang="en-US" sz="1400" b="1" i="0" u="none" strike="noStrike" dirty="0">
                          <a:solidFill>
                            <a:schemeClr val="tx1"/>
                          </a:solidFill>
                          <a:effectLst/>
                          <a:latin typeface="Calibri" panose="020F0502020204030204" pitchFamily="34" charset="0"/>
                        </a:rPr>
                        <a:t>Data and Information Product Quality Control</a:t>
                      </a:r>
                      <a:endParaRPr lang="en-US" sz="3600" dirty="0">
                        <a:solidFill>
                          <a:schemeClr val="tx1"/>
                        </a:solidFill>
                        <a:effectLst/>
                      </a:endParaRPr>
                    </a:p>
                  </a:txBody>
                  <a:tcPr marL="53608" marR="53608" marT="53608" marB="5360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Documentation and evaluation of systematic impacts from the chosen filtering approaches </a:t>
                      </a:r>
                      <a:endParaRPr lang="en-US" sz="800" b="1" i="0" u="none" strike="noStrike" dirty="0">
                        <a:solidFill>
                          <a:srgbClr val="000000"/>
                        </a:solidFill>
                        <a:effectLst/>
                        <a:latin typeface="Gill Sans Ultra Bold" panose="020B0A02020104020203" pitchFamily="34" charset="77"/>
                      </a:endParaRPr>
                    </a:p>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Uncertainty quantification and traceability for data products</a:t>
                      </a:r>
                      <a:endParaRPr lang="en-US" sz="800" b="1" i="0" u="none" strike="noStrike" dirty="0">
                        <a:solidFill>
                          <a:srgbClr val="000000"/>
                        </a:solidFill>
                        <a:effectLst/>
                        <a:latin typeface="Gill Sans Ultra Bold" panose="020B0A02020104020203" pitchFamily="34" charset="77"/>
                      </a:endParaRPr>
                    </a:p>
                  </a:txBody>
                  <a:tcPr marL="53608" marR="53608" marT="53608" marB="5360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924857"/>
                  </a:ext>
                </a:extLst>
              </a:tr>
              <a:tr h="759976">
                <a:tc>
                  <a:txBody>
                    <a:bodyPr/>
                    <a:lstStyle/>
                    <a:p>
                      <a:pPr rtl="0" fontAlgn="t">
                        <a:spcBef>
                          <a:spcPts val="0"/>
                        </a:spcBef>
                        <a:spcAft>
                          <a:spcPts val="0"/>
                        </a:spcAft>
                      </a:pPr>
                      <a:r>
                        <a:rPr lang="en-US" sz="1400" b="1" i="0" u="none" strike="noStrike" dirty="0">
                          <a:solidFill>
                            <a:schemeClr val="tx1"/>
                          </a:solidFill>
                          <a:effectLst/>
                          <a:latin typeface="Calibri" panose="020F0502020204030204" pitchFamily="34" charset="0"/>
                        </a:rPr>
                        <a:t>Data Archive and Dissemination</a:t>
                      </a:r>
                      <a:endParaRPr lang="en-US" sz="3600" dirty="0">
                        <a:solidFill>
                          <a:schemeClr val="tx1"/>
                        </a:solidFill>
                        <a:effectLst/>
                      </a:endParaRPr>
                    </a:p>
                  </a:txBody>
                  <a:tcPr marL="53608" marR="53608" marT="53608" marB="5360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Management of interfaces under common APIs</a:t>
                      </a:r>
                      <a:endParaRPr lang="en-US" sz="800" b="1" i="0" u="none" strike="noStrike" dirty="0">
                        <a:solidFill>
                          <a:srgbClr val="000000"/>
                        </a:solidFill>
                        <a:effectLst/>
                        <a:latin typeface="Gill Sans Ultra Bold" panose="020B0A02020104020203" pitchFamily="34" charset="77"/>
                      </a:endParaRPr>
                    </a:p>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Common data and metadata formats</a:t>
                      </a:r>
                      <a:endParaRPr lang="en-US" sz="800" b="1" i="0" u="none" strike="noStrike" dirty="0">
                        <a:solidFill>
                          <a:srgbClr val="000000"/>
                        </a:solidFill>
                        <a:effectLst/>
                        <a:latin typeface="Gill Sans Ultra Bold" panose="020B0A02020104020203" pitchFamily="34" charset="77"/>
                      </a:endParaRPr>
                    </a:p>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Provenance tracking</a:t>
                      </a:r>
                      <a:endParaRPr lang="en-US" sz="800" b="1" i="0" u="none" strike="noStrike" dirty="0">
                        <a:solidFill>
                          <a:srgbClr val="000000"/>
                        </a:solidFill>
                        <a:effectLst/>
                        <a:latin typeface="Gill Sans Ultra Bold" panose="020B0A02020104020203" pitchFamily="34" charset="77"/>
                      </a:endParaRPr>
                    </a:p>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Unique digital object identifier</a:t>
                      </a:r>
                      <a:endParaRPr lang="en-US" sz="800" b="1" i="0" u="none" strike="noStrike" dirty="0">
                        <a:solidFill>
                          <a:srgbClr val="000000"/>
                        </a:solidFill>
                        <a:effectLst/>
                        <a:latin typeface="Gill Sans Ultra Bold" panose="020B0A02020104020203" pitchFamily="34" charset="77"/>
                      </a:endParaRPr>
                    </a:p>
                  </a:txBody>
                  <a:tcPr marL="53608" marR="53608" marT="53608" marB="5360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419700"/>
                  </a:ext>
                </a:extLst>
              </a:tr>
              <a:tr h="759976">
                <a:tc>
                  <a:txBody>
                    <a:bodyPr/>
                    <a:lstStyle/>
                    <a:p>
                      <a:pPr rtl="0" fontAlgn="t">
                        <a:spcBef>
                          <a:spcPts val="0"/>
                        </a:spcBef>
                        <a:spcAft>
                          <a:spcPts val="0"/>
                        </a:spcAft>
                      </a:pPr>
                      <a:r>
                        <a:rPr lang="en-US" sz="1400" b="1" i="0" u="none" strike="noStrike" dirty="0">
                          <a:solidFill>
                            <a:schemeClr val="tx1"/>
                          </a:solidFill>
                          <a:effectLst/>
                          <a:latin typeface="Calibri" panose="020F0502020204030204" pitchFamily="34" charset="0"/>
                        </a:rPr>
                        <a:t>Usability and User Ecosystem</a:t>
                      </a:r>
                      <a:endParaRPr lang="en-US" sz="3600" dirty="0">
                        <a:solidFill>
                          <a:schemeClr val="tx1"/>
                        </a:solidFill>
                        <a:effectLst/>
                      </a:endParaRPr>
                    </a:p>
                  </a:txBody>
                  <a:tcPr marL="53608" marR="53608" marT="53608" marB="5360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Co-location of data across missions, timeseries, and programs</a:t>
                      </a:r>
                      <a:endParaRPr lang="en-US" sz="800" b="1" i="0" u="none" strike="noStrike" dirty="0">
                        <a:solidFill>
                          <a:srgbClr val="000000"/>
                        </a:solidFill>
                        <a:effectLst/>
                        <a:latin typeface="Gill Sans Ultra Bold" panose="020B0A02020104020203" pitchFamily="34" charset="77"/>
                      </a:endParaRPr>
                    </a:p>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Curation of community access and development tools</a:t>
                      </a:r>
                      <a:endParaRPr lang="en-US" sz="800" b="1" i="0" u="none" strike="noStrike" dirty="0">
                        <a:solidFill>
                          <a:srgbClr val="000000"/>
                        </a:solidFill>
                        <a:effectLst/>
                        <a:latin typeface="Gill Sans Ultra Bold" panose="020B0A02020104020203" pitchFamily="34" charset="77"/>
                      </a:endParaRPr>
                    </a:p>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Interoperability of use across different observation types</a:t>
                      </a:r>
                      <a:endParaRPr lang="en-US" sz="800" b="1" i="0" u="none" strike="noStrike" dirty="0">
                        <a:solidFill>
                          <a:srgbClr val="000000"/>
                        </a:solidFill>
                        <a:effectLst/>
                        <a:latin typeface="Gill Sans Ultra Bold" panose="020B0A02020104020203" pitchFamily="34" charset="77"/>
                      </a:endParaRPr>
                    </a:p>
                    <a:p>
                      <a:pPr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Calibri" panose="020F0502020204030204" pitchFamily="34" charset="0"/>
                        </a:rPr>
                        <a:t>Permissive licensing regimes for commercially acquired datasets </a:t>
                      </a:r>
                      <a:endParaRPr lang="en-US" sz="800" b="1" i="0" u="none" strike="noStrike" dirty="0">
                        <a:solidFill>
                          <a:srgbClr val="000000"/>
                        </a:solidFill>
                        <a:effectLst/>
                        <a:latin typeface="Gill Sans Ultra Bold" panose="020B0A02020104020203" pitchFamily="34" charset="77"/>
                      </a:endParaRPr>
                    </a:p>
                  </a:txBody>
                  <a:tcPr marL="53608" marR="53608" marT="53608" marB="5360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361719"/>
                  </a:ext>
                </a:extLst>
              </a:tr>
            </a:tbl>
          </a:graphicData>
        </a:graphic>
      </p:graphicFrame>
      <p:pic>
        <p:nvPicPr>
          <p:cNvPr id="6" name="Picture 5">
            <a:extLst>
              <a:ext uri="{FF2B5EF4-FFF2-40B4-BE49-F238E27FC236}">
                <a16:creationId xmlns:a16="http://schemas.microsoft.com/office/drawing/2014/main" id="{5BDA7A9F-6316-3775-6DB7-FB97F5A9DF4A}"/>
              </a:ext>
            </a:extLst>
          </p:cNvPr>
          <p:cNvPicPr>
            <a:picLocks noChangeAspect="1"/>
          </p:cNvPicPr>
          <p:nvPr/>
        </p:nvPicPr>
        <p:blipFill>
          <a:blip r:embed="rId4"/>
          <a:stretch>
            <a:fillRect/>
          </a:stretch>
        </p:blipFill>
        <p:spPr>
          <a:xfrm>
            <a:off x="184222" y="1826827"/>
            <a:ext cx="3114508" cy="2186374"/>
          </a:xfrm>
          <a:prstGeom prst="rect">
            <a:avLst/>
          </a:prstGeom>
        </p:spPr>
      </p:pic>
      <p:sp>
        <p:nvSpPr>
          <p:cNvPr id="9" name="TextBox 8">
            <a:extLst>
              <a:ext uri="{FF2B5EF4-FFF2-40B4-BE49-F238E27FC236}">
                <a16:creationId xmlns:a16="http://schemas.microsoft.com/office/drawing/2014/main" id="{C1A9AF8D-AF98-8C5C-9089-F4791B1D276A}"/>
              </a:ext>
            </a:extLst>
          </p:cNvPr>
          <p:cNvSpPr txBox="1"/>
          <p:nvPr/>
        </p:nvSpPr>
        <p:spPr>
          <a:xfrm>
            <a:off x="0" y="5689823"/>
            <a:ext cx="5527704" cy="12234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Figure 4.2.</a:t>
            </a:r>
            <a:r>
              <a:rPr kumimoji="0" lang="en-US" sz="105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An example of the importance of climate observation continuity. The figure on the left shows incoming radiative energy from the Sun, a fundamental climate data record, from the set of space-based measurements since 1978. The measurements are shown at each instrument’s native calibration scale. Because the individual observation records overlap, it enables the construction of the composite record on the right where all measurements are on a common scale. This helps reveal trends in the long-term data record that may have impacts on climate.  Figure from G. Kopp (</a:t>
            </a:r>
            <a:r>
              <a:rPr kumimoji="0" lang="en-US" sz="1050" b="0" i="1" u="sng"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5">
                  <a:extLst>
                    <a:ext uri="{A12FA001-AC4F-418D-AE19-62706E023703}">
                      <ahyp:hlinkClr xmlns:ahyp="http://schemas.microsoft.com/office/drawing/2018/hyperlinkcolor" val="tx"/>
                    </a:ext>
                  </a:extLst>
                </a:hlinkClick>
              </a:rPr>
              <a:t>https://spot.colorado.edu/~koppg/TSI/</a:t>
            </a:r>
            <a:r>
              <a:rPr kumimoji="0" lang="en-US" sz="105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t>
            </a: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TextBox 9">
            <a:extLst>
              <a:ext uri="{FF2B5EF4-FFF2-40B4-BE49-F238E27FC236}">
                <a16:creationId xmlns:a16="http://schemas.microsoft.com/office/drawing/2014/main" id="{64BFC941-8270-B7E6-75B1-873F723914BE}"/>
              </a:ext>
            </a:extLst>
          </p:cNvPr>
          <p:cNvSpPr txBox="1"/>
          <p:nvPr/>
        </p:nvSpPr>
        <p:spPr>
          <a:xfrm>
            <a:off x="3419470" y="2148914"/>
            <a:ext cx="183186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Example highlighting Importance of Data Production Elements of Stewardship</a:t>
            </a:r>
          </a:p>
        </p:txBody>
      </p:sp>
    </p:spTree>
    <p:extLst>
      <p:ext uri="{BB962C8B-B14F-4D97-AF65-F5344CB8AC3E}">
        <p14:creationId xmlns:p14="http://schemas.microsoft.com/office/powerpoint/2010/main" val="806604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7" name="Picture 2">
            <a:extLst>
              <a:ext uri="{FF2B5EF4-FFF2-40B4-BE49-F238E27FC236}">
                <a16:creationId xmlns:a16="http://schemas.microsoft.com/office/drawing/2014/main" id="{57F42B8E-A2B3-A31E-1E04-A0169B7157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4510" y="-7332"/>
            <a:ext cx="1397490" cy="762000"/>
          </a:xfrm>
          <a:prstGeom prst="rect">
            <a:avLst/>
          </a:prstGeom>
          <a:solidFill>
            <a:schemeClr val="bg1"/>
          </a:solidFill>
        </p:spPr>
      </p:pic>
      <p:sp>
        <p:nvSpPr>
          <p:cNvPr id="2" name="TextBox 1">
            <a:extLst>
              <a:ext uri="{FF2B5EF4-FFF2-40B4-BE49-F238E27FC236}">
                <a16:creationId xmlns:a16="http://schemas.microsoft.com/office/drawing/2014/main" id="{A03A1CE3-3B1C-BB88-66F4-22AF062EB4B0}"/>
              </a:ext>
            </a:extLst>
          </p:cNvPr>
          <p:cNvSpPr txBox="1"/>
          <p:nvPr/>
        </p:nvSpPr>
        <p:spPr>
          <a:xfrm>
            <a:off x="5385184" y="977825"/>
            <a:ext cx="6475671" cy="3293209"/>
          </a:xfrm>
          <a:prstGeom prst="rect">
            <a:avLst/>
          </a:prstGeom>
          <a:solidFill>
            <a:srgbClr val="DFDDFF"/>
          </a:solidFill>
        </p:spPr>
        <p:txBody>
          <a:bodyPr wrap="square">
            <a:spAutoFit/>
          </a:bodyPr>
          <a:lstStyle/>
          <a:p>
            <a:pPr marL="0" marR="0" lvl="0" indent="-51435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Findings 5.1 and 5.2</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p>
          <a:p>
            <a:pPr marL="0" marR="0" lvl="0" indent="-51435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lvl="0" indent="-514350" algn="just">
              <a:defRPr/>
            </a:pPr>
            <a:r>
              <a:rPr lang="en-US" sz="1600" dirty="0">
                <a:latin typeface="Calibri" panose="020F0502020204030204" pitchFamily="34" charset="0"/>
              </a:rPr>
              <a:t>The U.S. could benefit from a systematic and overarching plan or framework for identifying, prioritizing, funding, and implementing sustained Earth observations that are critical for supporting our nation’s science, policy, and societal resilience goals.</a:t>
            </a:r>
          </a:p>
          <a:p>
            <a:pPr lvl="0" indent="-514350" algn="just">
              <a:defRPr/>
            </a:pPr>
            <a:br>
              <a:rPr kumimoji="0" lang="en-US" sz="1600" b="0" i="0" u="none" strike="noStrike" kern="0" cap="none" spc="0" normalizeH="0" baseline="0" noProof="0" dirty="0">
                <a:ln>
                  <a:noFill/>
                </a:ln>
                <a:solidFill>
                  <a:srgbClr val="000000"/>
                </a:solidFill>
                <a:effectLst/>
                <a:uLnTx/>
                <a:uFillTx/>
                <a:latin typeface="Arial"/>
                <a:cs typeface="Arial"/>
                <a:sym typeface="Arial"/>
              </a:rPr>
            </a:br>
            <a:r>
              <a:rPr lang="en-US" sz="1600" dirty="0">
                <a:latin typeface="Calibri" panose="020F0502020204030204" pitchFamily="34" charset="0"/>
                <a:ea typeface="Times New Roman" panose="02020603050405020304" pitchFamily="18" charset="0"/>
                <a:cs typeface="Calibri" panose="020F0502020204030204" pitchFamily="34" charset="0"/>
              </a:rPr>
              <a:t>A clear and unified approach to sustained Earth observations and determination of our national priorities for these observations may improve the effectiveness of the varied U.S. investments in Earth observations and associated information systems. Such an approach may also enable the United States to play a larger global leadership role in environmental stewardship, Earth system and climate science, and related public services</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12390153-FD62-657A-40EB-56065B30B7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529" y="977825"/>
            <a:ext cx="4214592" cy="2891001"/>
          </a:xfrm>
          <a:prstGeom prst="rect">
            <a:avLst/>
          </a:prstGeom>
        </p:spPr>
      </p:pic>
      <p:sp>
        <p:nvSpPr>
          <p:cNvPr id="6" name="TextBox 5">
            <a:extLst>
              <a:ext uri="{FF2B5EF4-FFF2-40B4-BE49-F238E27FC236}">
                <a16:creationId xmlns:a16="http://schemas.microsoft.com/office/drawing/2014/main" id="{1FCFD2EF-DD86-A05A-5A78-7FB1C6BE35F5}"/>
              </a:ext>
            </a:extLst>
          </p:cNvPr>
          <p:cNvSpPr txBox="1"/>
          <p:nvPr/>
        </p:nvSpPr>
        <p:spPr>
          <a:xfrm>
            <a:off x="3350319" y="146886"/>
            <a:ext cx="527270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Path Forward and Next Steps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id="{E2EB5659-ADAD-C600-20D0-825F3E74195B}"/>
              </a:ext>
            </a:extLst>
          </p:cNvPr>
          <p:cNvSpPr txBox="1"/>
          <p:nvPr/>
        </p:nvSpPr>
        <p:spPr>
          <a:xfrm>
            <a:off x="272414" y="5267455"/>
            <a:ext cx="11190778"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1"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KISS Continuity Study Team</a:t>
            </a:r>
            <a:r>
              <a:rPr kumimoji="0" lang="en-US" sz="18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1800" b="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Towards a U.S. Framework for Continuity of Satellite Observations of Earth’s Climate and for Supporting Societal Resilience</a:t>
            </a:r>
            <a:r>
              <a:rPr kumimoji="0" lang="en-US" sz="18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1800" b="1"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Earth’s Future</a:t>
            </a:r>
            <a:r>
              <a:rPr kumimoji="0" lang="en-US" sz="18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American Geophysical Union, (To be) Submitted with minor revisions 10/25/2023</a:t>
            </a:r>
          </a:p>
        </p:txBody>
      </p:sp>
      <p:sp>
        <p:nvSpPr>
          <p:cNvPr id="7" name="TextBox 6">
            <a:extLst>
              <a:ext uri="{FF2B5EF4-FFF2-40B4-BE49-F238E27FC236}">
                <a16:creationId xmlns:a16="http://schemas.microsoft.com/office/drawing/2014/main" id="{1C7E9DF7-CDD5-AA4C-B6F1-7CBBA4FF0297}"/>
              </a:ext>
            </a:extLst>
          </p:cNvPr>
          <p:cNvSpPr txBox="1"/>
          <p:nvPr/>
        </p:nvSpPr>
        <p:spPr>
          <a:xfrm>
            <a:off x="153459" y="6276306"/>
            <a:ext cx="6853158" cy="369332"/>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The team is organizing ‘Continuity’ sessions at AGU’22 and AMS’23.</a:t>
            </a:r>
          </a:p>
        </p:txBody>
      </p:sp>
      <p:sp>
        <p:nvSpPr>
          <p:cNvPr id="8" name="TextBox 7">
            <a:extLst>
              <a:ext uri="{FF2B5EF4-FFF2-40B4-BE49-F238E27FC236}">
                <a16:creationId xmlns:a16="http://schemas.microsoft.com/office/drawing/2014/main" id="{ED6C116E-8F1D-FFDC-E2EB-78EAA42BC37C}"/>
              </a:ext>
            </a:extLst>
          </p:cNvPr>
          <p:cNvSpPr txBox="1"/>
          <p:nvPr/>
        </p:nvSpPr>
        <p:spPr>
          <a:xfrm>
            <a:off x="291682" y="4812602"/>
            <a:ext cx="5246949"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Formal KISS Study Completed in the Spring of 2023</a:t>
            </a:r>
          </a:p>
        </p:txBody>
      </p:sp>
      <p:cxnSp>
        <p:nvCxnSpPr>
          <p:cNvPr id="9" name="Straight Connector 8">
            <a:extLst>
              <a:ext uri="{FF2B5EF4-FFF2-40B4-BE49-F238E27FC236}">
                <a16:creationId xmlns:a16="http://schemas.microsoft.com/office/drawing/2014/main" id="{7AB6647F-273A-7243-B705-B1BDE4F21565}"/>
              </a:ext>
            </a:extLst>
          </p:cNvPr>
          <p:cNvCxnSpPr>
            <a:cxnSpLocks/>
          </p:cNvCxnSpPr>
          <p:nvPr/>
        </p:nvCxnSpPr>
        <p:spPr>
          <a:xfrm>
            <a:off x="63388" y="4633269"/>
            <a:ext cx="12128612" cy="0"/>
          </a:xfrm>
          <a:prstGeom prst="line">
            <a:avLst/>
          </a:prstGeom>
          <a:ln w="38100">
            <a:solidFill>
              <a:srgbClr val="DFDD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35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3" name="Google Shape;223;g1540466598a_0_0"/>
          <p:cNvSpPr txBox="1">
            <a:spLocks noGrp="1"/>
          </p:cNvSpPr>
          <p:nvPr>
            <p:ph type="subTitle" idx="4294967295"/>
          </p:nvPr>
        </p:nvSpPr>
        <p:spPr>
          <a:xfrm>
            <a:off x="2146340" y="119440"/>
            <a:ext cx="10040201" cy="83426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030A0"/>
              </a:buClr>
              <a:buSzPts val="3600"/>
              <a:buFont typeface="Calibri"/>
              <a:buNone/>
            </a:pPr>
            <a:r>
              <a:rPr lang="en-US" b="1" i="0" u="none" strike="noStrike" cap="none" dirty="0">
                <a:solidFill>
                  <a:srgbClr val="7030A0"/>
                </a:solidFill>
                <a:latin typeface="Calibri"/>
                <a:ea typeface="Calibri"/>
                <a:cs typeface="Calibri"/>
                <a:sym typeface="Calibri"/>
              </a:rPr>
              <a:t>Towards a </a:t>
            </a:r>
            <a:r>
              <a:rPr lang="en-US" b="1" i="0" u="sng" strike="noStrike" cap="none" dirty="0">
                <a:solidFill>
                  <a:srgbClr val="7030A0"/>
                </a:solidFill>
                <a:latin typeface="Calibri"/>
                <a:ea typeface="Calibri"/>
                <a:cs typeface="Calibri"/>
                <a:sym typeface="Calibri"/>
              </a:rPr>
              <a:t>U.S. Framework for Continuity </a:t>
            </a:r>
            <a:r>
              <a:rPr lang="en-US" b="1" i="0" u="none" strike="noStrike" cap="none" dirty="0">
                <a:solidFill>
                  <a:srgbClr val="7030A0"/>
                </a:solidFill>
                <a:latin typeface="Calibri"/>
                <a:ea typeface="Calibri"/>
                <a:cs typeface="Calibri"/>
                <a:sym typeface="Calibri"/>
              </a:rPr>
              <a:t>of Satellite Observations of Earth’s Climate and for Supporting Societal Resilience</a:t>
            </a:r>
          </a:p>
        </p:txBody>
      </p:sp>
      <p:pic>
        <p:nvPicPr>
          <p:cNvPr id="224" name="Google Shape;224;g1540466598a_0_0"/>
          <p:cNvPicPr preferRelativeResize="0"/>
          <p:nvPr/>
        </p:nvPicPr>
        <p:blipFill rotWithShape="1">
          <a:blip r:embed="rId3">
            <a:alphaModFix/>
          </a:blip>
          <a:srcRect/>
          <a:stretch/>
        </p:blipFill>
        <p:spPr>
          <a:xfrm>
            <a:off x="0" y="0"/>
            <a:ext cx="1967023" cy="1073145"/>
          </a:xfrm>
          <a:custGeom>
            <a:avLst/>
            <a:gdLst/>
            <a:ahLst/>
            <a:cxnLst/>
            <a:rect l="l" t="t" r="r" b="b"/>
            <a:pathLst>
              <a:path w="4141760" h="4377846" extrusionOk="0">
                <a:moveTo>
                  <a:pt x="0" y="0"/>
                </a:moveTo>
                <a:lnTo>
                  <a:pt x="4141760" y="0"/>
                </a:lnTo>
                <a:lnTo>
                  <a:pt x="4141760" y="4377846"/>
                </a:lnTo>
                <a:lnTo>
                  <a:pt x="0" y="4377846"/>
                </a:lnTo>
                <a:close/>
              </a:path>
            </a:pathLst>
          </a:custGeom>
          <a:solidFill>
            <a:schemeClr val="lt1"/>
          </a:solidFill>
          <a:ln>
            <a:noFill/>
          </a:ln>
        </p:spPr>
      </p:pic>
      <p:pic>
        <p:nvPicPr>
          <p:cNvPr id="4" name="Picture 3">
            <a:extLst>
              <a:ext uri="{FF2B5EF4-FFF2-40B4-BE49-F238E27FC236}">
                <a16:creationId xmlns:a16="http://schemas.microsoft.com/office/drawing/2014/main" id="{4B67B546-F3B6-2381-04CC-F242B109318D}"/>
              </a:ext>
            </a:extLst>
          </p:cNvPr>
          <p:cNvPicPr>
            <a:picLocks noChangeAspect="1"/>
          </p:cNvPicPr>
          <p:nvPr/>
        </p:nvPicPr>
        <p:blipFill>
          <a:blip r:embed="rId4"/>
          <a:stretch>
            <a:fillRect/>
          </a:stretch>
        </p:blipFill>
        <p:spPr>
          <a:xfrm>
            <a:off x="411410" y="2290259"/>
            <a:ext cx="2437616" cy="2529354"/>
          </a:xfrm>
          <a:prstGeom prst="rect">
            <a:avLst/>
          </a:prstGeom>
        </p:spPr>
      </p:pic>
      <p:pic>
        <p:nvPicPr>
          <p:cNvPr id="6" name="Picture 2">
            <a:extLst>
              <a:ext uri="{FF2B5EF4-FFF2-40B4-BE49-F238E27FC236}">
                <a16:creationId xmlns:a16="http://schemas.microsoft.com/office/drawing/2014/main" id="{01498168-C90C-5DB1-E8B5-9AD2FE0DD5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5870" y="2132946"/>
            <a:ext cx="3898215" cy="28439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B6EAE28-C506-AEAD-F224-0B180C2A555F}"/>
              </a:ext>
            </a:extLst>
          </p:cNvPr>
          <p:cNvPicPr>
            <a:picLocks noChangeAspect="1"/>
          </p:cNvPicPr>
          <p:nvPr/>
        </p:nvPicPr>
        <p:blipFill>
          <a:blip r:embed="rId6"/>
          <a:stretch>
            <a:fillRect/>
          </a:stretch>
        </p:blipFill>
        <p:spPr>
          <a:xfrm>
            <a:off x="7740929" y="2423886"/>
            <a:ext cx="4451071" cy="2465253"/>
          </a:xfrm>
          <a:prstGeom prst="rect">
            <a:avLst/>
          </a:prstGeom>
        </p:spPr>
      </p:pic>
      <p:sp>
        <p:nvSpPr>
          <p:cNvPr id="8" name="TextBox 7">
            <a:extLst>
              <a:ext uri="{FF2B5EF4-FFF2-40B4-BE49-F238E27FC236}">
                <a16:creationId xmlns:a16="http://schemas.microsoft.com/office/drawing/2014/main" id="{252C40E5-005D-750C-5318-A45308D54C96}"/>
              </a:ext>
            </a:extLst>
          </p:cNvPr>
          <p:cNvSpPr txBox="1"/>
          <p:nvPr/>
        </p:nvSpPr>
        <p:spPr>
          <a:xfrm>
            <a:off x="259987" y="1466770"/>
            <a:ext cx="2812822" cy="646331"/>
          </a:xfrm>
          <a:prstGeom prst="rect">
            <a:avLst/>
          </a:prstGeom>
          <a:noFill/>
        </p:spPr>
        <p:txBody>
          <a:bodyPr wrap="square" rtlCol="0">
            <a:spAutoFit/>
          </a:bodyPr>
          <a:lstStyle/>
          <a:p>
            <a:pPr algn="ctr"/>
            <a:r>
              <a:rPr lang="en-US" sz="1800" b="1" dirty="0">
                <a:solidFill>
                  <a:srgbClr val="7030A0"/>
                </a:solidFill>
              </a:rPr>
              <a:t>Identifying Science and Application Priorities </a:t>
            </a:r>
          </a:p>
        </p:txBody>
      </p:sp>
      <p:sp>
        <p:nvSpPr>
          <p:cNvPr id="9" name="TextBox 8">
            <a:extLst>
              <a:ext uri="{FF2B5EF4-FFF2-40B4-BE49-F238E27FC236}">
                <a16:creationId xmlns:a16="http://schemas.microsoft.com/office/drawing/2014/main" id="{5CE8335C-49F8-E2BF-1D43-5FD26BECA41B}"/>
              </a:ext>
            </a:extLst>
          </p:cNvPr>
          <p:cNvSpPr txBox="1"/>
          <p:nvPr/>
        </p:nvSpPr>
        <p:spPr>
          <a:xfrm>
            <a:off x="4095881" y="1466770"/>
            <a:ext cx="3421337" cy="646331"/>
          </a:xfrm>
          <a:prstGeom prst="rect">
            <a:avLst/>
          </a:prstGeom>
          <a:noFill/>
        </p:spPr>
        <p:txBody>
          <a:bodyPr wrap="square" rtlCol="0">
            <a:spAutoFit/>
          </a:bodyPr>
          <a:lstStyle/>
          <a:p>
            <a:pPr algn="ctr"/>
            <a:r>
              <a:rPr lang="en-US" sz="1800" b="1" dirty="0">
                <a:solidFill>
                  <a:srgbClr val="7030A0"/>
                </a:solidFill>
              </a:rPr>
              <a:t>Developing Architecture Approaches &amp; Opportunities</a:t>
            </a:r>
          </a:p>
        </p:txBody>
      </p:sp>
      <p:sp>
        <p:nvSpPr>
          <p:cNvPr id="10" name="TextBox 9">
            <a:extLst>
              <a:ext uri="{FF2B5EF4-FFF2-40B4-BE49-F238E27FC236}">
                <a16:creationId xmlns:a16="http://schemas.microsoft.com/office/drawing/2014/main" id="{F7586B91-861F-ABE1-8E16-269AE771B67E}"/>
              </a:ext>
            </a:extLst>
          </p:cNvPr>
          <p:cNvSpPr txBox="1"/>
          <p:nvPr/>
        </p:nvSpPr>
        <p:spPr>
          <a:xfrm>
            <a:off x="8437778" y="1390705"/>
            <a:ext cx="2673245" cy="923330"/>
          </a:xfrm>
          <a:prstGeom prst="rect">
            <a:avLst/>
          </a:prstGeom>
          <a:noFill/>
        </p:spPr>
        <p:txBody>
          <a:bodyPr wrap="square" rtlCol="0">
            <a:spAutoFit/>
          </a:bodyPr>
          <a:lstStyle/>
          <a:p>
            <a:pPr algn="ctr"/>
            <a:r>
              <a:rPr lang="en-US" sz="1800" b="1" dirty="0">
                <a:solidFill>
                  <a:srgbClr val="7030A0"/>
                </a:solidFill>
              </a:rPr>
              <a:t>Accounting for Long-term Programmatic and Technical Support</a:t>
            </a:r>
          </a:p>
        </p:txBody>
      </p:sp>
      <p:cxnSp>
        <p:nvCxnSpPr>
          <p:cNvPr id="12" name="Straight Connector 11">
            <a:extLst>
              <a:ext uri="{FF2B5EF4-FFF2-40B4-BE49-F238E27FC236}">
                <a16:creationId xmlns:a16="http://schemas.microsoft.com/office/drawing/2014/main" id="{E2627919-304D-740A-2F9D-4872B2CAC641}"/>
              </a:ext>
            </a:extLst>
          </p:cNvPr>
          <p:cNvCxnSpPr>
            <a:cxnSpLocks/>
          </p:cNvCxnSpPr>
          <p:nvPr/>
        </p:nvCxnSpPr>
        <p:spPr>
          <a:xfrm>
            <a:off x="57928" y="1103941"/>
            <a:ext cx="12128612" cy="0"/>
          </a:xfrm>
          <a:prstGeom prst="line">
            <a:avLst/>
          </a:prstGeom>
          <a:ln w="38100">
            <a:solidFill>
              <a:srgbClr val="DFDDFF"/>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E1585AE-1D1E-A965-6389-AD5E4DEE47AA}"/>
              </a:ext>
            </a:extLst>
          </p:cNvPr>
          <p:cNvSpPr txBox="1"/>
          <p:nvPr/>
        </p:nvSpPr>
        <p:spPr>
          <a:xfrm rot="19891804">
            <a:off x="-46530" y="1284567"/>
            <a:ext cx="851515" cy="369332"/>
          </a:xfrm>
          <a:prstGeom prst="rect">
            <a:avLst/>
          </a:prstGeom>
          <a:noFill/>
          <a:ln>
            <a:solidFill>
              <a:srgbClr val="FF0000"/>
            </a:solidFill>
          </a:ln>
        </p:spPr>
        <p:txBody>
          <a:bodyPr wrap="none" rtlCol="0">
            <a:spAutoFit/>
          </a:bodyPr>
          <a:lstStyle/>
          <a:p>
            <a:r>
              <a:rPr lang="en-US" sz="1800" dirty="0">
                <a:solidFill>
                  <a:srgbClr val="FF0000"/>
                </a:solidFill>
              </a:rPr>
              <a:t>Step 1</a:t>
            </a:r>
          </a:p>
        </p:txBody>
      </p:sp>
      <p:sp>
        <p:nvSpPr>
          <p:cNvPr id="11" name="TextBox 10">
            <a:extLst>
              <a:ext uri="{FF2B5EF4-FFF2-40B4-BE49-F238E27FC236}">
                <a16:creationId xmlns:a16="http://schemas.microsoft.com/office/drawing/2014/main" id="{60C9C097-37DD-11D7-86D4-5ED9D55DFCBA}"/>
              </a:ext>
            </a:extLst>
          </p:cNvPr>
          <p:cNvSpPr txBox="1"/>
          <p:nvPr/>
        </p:nvSpPr>
        <p:spPr>
          <a:xfrm rot="19891804">
            <a:off x="3851377" y="1284567"/>
            <a:ext cx="851515" cy="369332"/>
          </a:xfrm>
          <a:prstGeom prst="rect">
            <a:avLst/>
          </a:prstGeom>
          <a:noFill/>
          <a:ln>
            <a:solidFill>
              <a:srgbClr val="FF0000"/>
            </a:solidFill>
          </a:ln>
        </p:spPr>
        <p:txBody>
          <a:bodyPr wrap="none" rtlCol="0">
            <a:spAutoFit/>
          </a:bodyPr>
          <a:lstStyle/>
          <a:p>
            <a:r>
              <a:rPr lang="en-US" sz="1800" dirty="0">
                <a:solidFill>
                  <a:srgbClr val="FF0000"/>
                </a:solidFill>
              </a:rPr>
              <a:t>Step 2</a:t>
            </a:r>
          </a:p>
        </p:txBody>
      </p:sp>
      <p:sp>
        <p:nvSpPr>
          <p:cNvPr id="15" name="TextBox 14">
            <a:extLst>
              <a:ext uri="{FF2B5EF4-FFF2-40B4-BE49-F238E27FC236}">
                <a16:creationId xmlns:a16="http://schemas.microsoft.com/office/drawing/2014/main" id="{9CD9C295-F66E-8544-550C-A7E100693013}"/>
              </a:ext>
            </a:extLst>
          </p:cNvPr>
          <p:cNvSpPr txBox="1"/>
          <p:nvPr/>
        </p:nvSpPr>
        <p:spPr>
          <a:xfrm rot="19891804">
            <a:off x="7913682" y="1284567"/>
            <a:ext cx="851515" cy="369332"/>
          </a:xfrm>
          <a:prstGeom prst="rect">
            <a:avLst/>
          </a:prstGeom>
          <a:noFill/>
          <a:ln>
            <a:solidFill>
              <a:srgbClr val="FF0000"/>
            </a:solidFill>
          </a:ln>
        </p:spPr>
        <p:txBody>
          <a:bodyPr wrap="none" rtlCol="0">
            <a:spAutoFit/>
          </a:bodyPr>
          <a:lstStyle/>
          <a:p>
            <a:r>
              <a:rPr lang="en-US" sz="1800" dirty="0">
                <a:solidFill>
                  <a:srgbClr val="FF0000"/>
                </a:solidFill>
              </a:rPr>
              <a:t>Step 3</a:t>
            </a:r>
          </a:p>
        </p:txBody>
      </p:sp>
      <p:sp>
        <p:nvSpPr>
          <p:cNvPr id="16" name="TextBox 15">
            <a:extLst>
              <a:ext uri="{FF2B5EF4-FFF2-40B4-BE49-F238E27FC236}">
                <a16:creationId xmlns:a16="http://schemas.microsoft.com/office/drawing/2014/main" id="{896F5669-F684-DBA8-427C-756EB8D635E6}"/>
              </a:ext>
            </a:extLst>
          </p:cNvPr>
          <p:cNvSpPr txBox="1"/>
          <p:nvPr/>
        </p:nvSpPr>
        <p:spPr>
          <a:xfrm>
            <a:off x="57928" y="5781853"/>
            <a:ext cx="12076141" cy="338554"/>
          </a:xfrm>
          <a:prstGeom prst="rect">
            <a:avLst/>
          </a:prstGeom>
          <a:noFill/>
          <a:ln>
            <a:noFill/>
          </a:ln>
        </p:spPr>
        <p:txBody>
          <a:bodyPr wrap="square" rtlCol="0">
            <a:spAutoFit/>
          </a:bodyPr>
          <a:lstStyle/>
          <a:p>
            <a:r>
              <a:rPr lang="en-US" sz="1600" b="1" dirty="0">
                <a:solidFill>
                  <a:srgbClr val="FF0000"/>
                </a:solidFill>
              </a:rPr>
              <a:t>A key first step is developing a U.S. programmatic home/entity to shepherd these steps and realize the intended outcomes.</a:t>
            </a:r>
          </a:p>
        </p:txBody>
      </p:sp>
      <p:cxnSp>
        <p:nvCxnSpPr>
          <p:cNvPr id="19" name="Straight Connector 18">
            <a:extLst>
              <a:ext uri="{FF2B5EF4-FFF2-40B4-BE49-F238E27FC236}">
                <a16:creationId xmlns:a16="http://schemas.microsoft.com/office/drawing/2014/main" id="{A6144636-A2EB-BE8E-72CC-2CE7BCC26B93}"/>
              </a:ext>
            </a:extLst>
          </p:cNvPr>
          <p:cNvCxnSpPr>
            <a:cxnSpLocks/>
          </p:cNvCxnSpPr>
          <p:nvPr/>
        </p:nvCxnSpPr>
        <p:spPr>
          <a:xfrm>
            <a:off x="31692" y="5368268"/>
            <a:ext cx="12128612" cy="0"/>
          </a:xfrm>
          <a:prstGeom prst="line">
            <a:avLst/>
          </a:prstGeom>
          <a:ln w="38100">
            <a:solidFill>
              <a:srgbClr val="DFDD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56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7" name="Picture 2">
            <a:extLst>
              <a:ext uri="{FF2B5EF4-FFF2-40B4-BE49-F238E27FC236}">
                <a16:creationId xmlns:a16="http://schemas.microsoft.com/office/drawing/2014/main" id="{57F42B8E-A2B3-A31E-1E04-A0169B7157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4510" y="0"/>
            <a:ext cx="1397490" cy="762000"/>
          </a:xfrm>
          <a:prstGeom prst="rect">
            <a:avLst/>
          </a:prstGeom>
          <a:solidFill>
            <a:schemeClr val="bg1"/>
          </a:solidFill>
        </p:spPr>
      </p:pic>
      <p:sp>
        <p:nvSpPr>
          <p:cNvPr id="5" name="TextBox 4">
            <a:extLst>
              <a:ext uri="{FF2B5EF4-FFF2-40B4-BE49-F238E27FC236}">
                <a16:creationId xmlns:a16="http://schemas.microsoft.com/office/drawing/2014/main" id="{42DA4E58-EE1D-FC44-15DF-723E09F01993}"/>
              </a:ext>
            </a:extLst>
          </p:cNvPr>
          <p:cNvSpPr txBox="1"/>
          <p:nvPr/>
        </p:nvSpPr>
        <p:spPr>
          <a:xfrm>
            <a:off x="3118708" y="88612"/>
            <a:ext cx="524973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European Union’s Answer</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70FFFC2C-071B-00B2-16A7-FEEB4697095E}"/>
              </a:ext>
            </a:extLst>
          </p:cNvPr>
          <p:cNvSpPr txBox="1"/>
          <p:nvPr/>
        </p:nvSpPr>
        <p:spPr>
          <a:xfrm>
            <a:off x="387316" y="4148125"/>
            <a:ext cx="6123111" cy="1754326"/>
          </a:xfrm>
          <a:prstGeom prst="rect">
            <a:avLst/>
          </a:prstGeom>
          <a:noFill/>
        </p:spPr>
        <p:txBody>
          <a:bodyPr wrap="square">
            <a:spAutoFit/>
          </a:bodyPr>
          <a:lstStyle/>
          <a:p>
            <a:pPr marL="0" marR="0" lvl="0" indent="9525"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Copernicus is the EU’s Earth observation program that looks </a:t>
            </a:r>
            <a:r>
              <a:rPr kumimoji="0" lang="en-US" sz="18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“at our planet and its environment to </a:t>
            </a:r>
            <a:r>
              <a:rPr kumimoji="0" lang="en-US" sz="1800" b="0" i="1" u="sng" strike="noStrike" kern="0" cap="none" spc="0" normalizeH="0" baseline="0" noProof="0" dirty="0">
                <a:ln>
                  <a:noFill/>
                </a:ln>
                <a:solidFill>
                  <a:srgbClr val="000000"/>
                </a:solidFill>
                <a:effectLst/>
                <a:uLnTx/>
                <a:uFillTx/>
                <a:latin typeface="Calibri" panose="020F0502020204030204" pitchFamily="34" charset="0"/>
                <a:cs typeface="Arial"/>
                <a:sym typeface="Arial"/>
              </a:rPr>
              <a:t>benefit all European citizens. It offers information services that draw from satellite Earth Observation</a:t>
            </a:r>
            <a:r>
              <a:rPr kumimoji="0" lang="en-US" sz="18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and in-situ data…to help service providers, public authorities, and other international organizations </a:t>
            </a:r>
            <a:r>
              <a:rPr kumimoji="0" lang="en-US" sz="1800" b="0" i="1" u="sng" strike="noStrike" kern="0" cap="none" spc="0" normalizeH="0" baseline="0" noProof="0" dirty="0">
                <a:ln>
                  <a:noFill/>
                </a:ln>
                <a:solidFill>
                  <a:srgbClr val="000000"/>
                </a:solidFill>
                <a:effectLst/>
                <a:uLnTx/>
                <a:uFillTx/>
                <a:latin typeface="Calibri" panose="020F0502020204030204" pitchFamily="34" charset="0"/>
                <a:cs typeface="Arial"/>
                <a:sym typeface="Arial"/>
              </a:rPr>
              <a:t>improve European citizens' quality of life and beyond</a:t>
            </a:r>
            <a:r>
              <a:rPr kumimoji="0" lang="en-US" sz="18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p>
        </p:txBody>
      </p:sp>
      <p:pic>
        <p:nvPicPr>
          <p:cNvPr id="7" name="Picture 6">
            <a:extLst>
              <a:ext uri="{FF2B5EF4-FFF2-40B4-BE49-F238E27FC236}">
                <a16:creationId xmlns:a16="http://schemas.microsoft.com/office/drawing/2014/main" id="{82E181F1-41FC-876F-A3EF-3B16FD4C9A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454" y="1102439"/>
            <a:ext cx="8618460" cy="2862754"/>
          </a:xfrm>
          <a:prstGeom prst="rect">
            <a:avLst/>
          </a:prstGeom>
          <a:ln w="57150">
            <a:solidFill>
              <a:srgbClr val="5B9BD5"/>
            </a:solidFill>
          </a:ln>
        </p:spPr>
      </p:pic>
      <p:pic>
        <p:nvPicPr>
          <p:cNvPr id="2050" name="Picture 2">
            <a:extLst>
              <a:ext uri="{FF2B5EF4-FFF2-40B4-BE49-F238E27FC236}">
                <a16:creationId xmlns:a16="http://schemas.microsoft.com/office/drawing/2014/main" id="{9F097FA8-CE24-EA10-7B07-664DA675ADF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49336" y="2806592"/>
            <a:ext cx="5280895" cy="2971315"/>
          </a:xfrm>
          <a:prstGeom prst="rect">
            <a:avLst/>
          </a:prstGeom>
          <a:noFill/>
          <a:ln w="57150">
            <a:solidFill>
              <a:srgbClr val="5B9BD5"/>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D0092E-E61B-87BC-4D6D-6312CEA86834}"/>
              </a:ext>
            </a:extLst>
          </p:cNvPr>
          <p:cNvSpPr txBox="1"/>
          <p:nvPr/>
        </p:nvSpPr>
        <p:spPr>
          <a:xfrm>
            <a:off x="413454" y="6083056"/>
            <a:ext cx="11516777" cy="523220"/>
          </a:xfrm>
          <a:prstGeom prst="rect">
            <a:avLst/>
          </a:prstGeom>
          <a:solidFill>
            <a:schemeClr val="accent5">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The satellite component of Copernicus is based on a series of “Sentinel” missions which are developed to provide the observations needed to deliver the public benefits of the Copernicus </a:t>
            </a:r>
            <a:r>
              <a:rPr kumimoji="0" lang="en-US" sz="1400" b="0"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Programme</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 which are provided in the form of Atmosphere, Marine, Land, Emergency, Climate, and Security Services.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052" name="Picture 4" descr="DLR - Earth Observation Center - Copernicus: The European earth observation  programme">
            <a:extLst>
              <a:ext uri="{FF2B5EF4-FFF2-40B4-BE49-F238E27FC236}">
                <a16:creationId xmlns:a16="http://schemas.microsoft.com/office/drawing/2014/main" id="{82731135-31BB-5768-5864-02F467E9E6C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79340" y="1300463"/>
            <a:ext cx="2650891" cy="89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94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716571-EEBE-4CDD-943E-05E61243784E}"/>
              </a:ext>
            </a:extLst>
          </p:cNvPr>
          <p:cNvSpPr/>
          <p:nvPr/>
        </p:nvSpPr>
        <p:spPr>
          <a:xfrm>
            <a:off x="0" y="0"/>
            <a:ext cx="12192000" cy="6870510"/>
          </a:xfrm>
          <a:prstGeom prst="rect">
            <a:avLst/>
          </a:prstGeom>
          <a:gradFill>
            <a:gsLst>
              <a:gs pos="0">
                <a:srgbClr val="234B8B"/>
              </a:gs>
              <a:gs pos="74000">
                <a:schemeClr val="tx1"/>
              </a:gs>
              <a:gs pos="83000">
                <a:schemeClr val="tx1"/>
              </a:gs>
              <a:gs pos="100000">
                <a:schemeClr val="tx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4" name="Slide Number Placeholder 3">
            <a:extLst>
              <a:ext uri="{FF2B5EF4-FFF2-40B4-BE49-F238E27FC236}">
                <a16:creationId xmlns:a16="http://schemas.microsoft.com/office/drawing/2014/main" id="{5C6352CF-8961-422C-9AFD-2030324C6E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3C988-65DD-7E4E-BE81-BB5F8A6287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10" name="TextBox 9">
            <a:extLst>
              <a:ext uri="{FF2B5EF4-FFF2-40B4-BE49-F238E27FC236}">
                <a16:creationId xmlns:a16="http://schemas.microsoft.com/office/drawing/2014/main" id="{9D50B4E0-9C7B-B5BE-4EBA-69AB244B0166}"/>
              </a:ext>
            </a:extLst>
          </p:cNvPr>
          <p:cNvSpPr txBox="1"/>
          <p:nvPr/>
        </p:nvSpPr>
        <p:spPr>
          <a:xfrm>
            <a:off x="205657" y="183748"/>
            <a:ext cx="121920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2017 Earth Science and Applications from Space Decadal Survey</a:t>
            </a:r>
            <a:endParaRPr kumimoji="0" 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endParaRPr>
          </a:p>
        </p:txBody>
      </p:sp>
      <p:pic>
        <p:nvPicPr>
          <p:cNvPr id="1026" name="Picture 2" descr="Decadal Survey for Earth Science and Applications from Space | National  Academies">
            <a:extLst>
              <a:ext uri="{FF2B5EF4-FFF2-40B4-BE49-F238E27FC236}">
                <a16:creationId xmlns:a16="http://schemas.microsoft.com/office/drawing/2014/main" id="{024FD6C2-A8FD-5DB7-F8B0-FD57A65120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38818" y="938198"/>
            <a:ext cx="1350353" cy="17487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2935086-A80D-2CCB-A0FC-2952073CA762}"/>
              </a:ext>
            </a:extLst>
          </p:cNvPr>
          <p:cNvSpPr txBox="1"/>
          <p:nvPr/>
        </p:nvSpPr>
        <p:spPr>
          <a:xfrm>
            <a:off x="205657" y="2882400"/>
            <a:ext cx="12078263"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Recommendation 4.6: </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NASA ESD should employ the following guidelines for maintaining programmatic balance:</a:t>
            </a: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Arial"/>
                <a:sym typeface="Arial"/>
              </a:rPr>
              <a:t>New Measurements versus Data Continuity. Lead development of a more formal continuity decision process (as in NASEM, 2015) to determine which satellite measurements have the highest priority for continuation, then work with U.S. and international partners to develop an international strategy for obtaining and sharing those measurements.</a:t>
            </a:r>
          </a:p>
        </p:txBody>
      </p:sp>
      <p:sp>
        <p:nvSpPr>
          <p:cNvPr id="3" name="TextBox 2">
            <a:extLst>
              <a:ext uri="{FF2B5EF4-FFF2-40B4-BE49-F238E27FC236}">
                <a16:creationId xmlns:a16="http://schemas.microsoft.com/office/drawing/2014/main" id="{A6E85CA2-3B6D-D389-80A8-267AFA6CCD1B}"/>
              </a:ext>
            </a:extLst>
          </p:cNvPr>
          <p:cNvSpPr txBox="1"/>
          <p:nvPr/>
        </p:nvSpPr>
        <p:spPr>
          <a:xfrm>
            <a:off x="205658" y="932579"/>
            <a:ext cx="10430332" cy="1569660"/>
          </a:xfrm>
          <a:prstGeom prst="rect">
            <a:avLst/>
          </a:prstGeom>
          <a:noFill/>
        </p:spPr>
        <p:txBody>
          <a:bodyPr wrap="square">
            <a:spAutoFit/>
          </a:bodyPr>
          <a:lstStyle/>
          <a:p>
            <a:pPr marL="458788" marR="0" lvl="0" indent="-458788"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Recommendation 2.2</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 </a:t>
            </a:r>
            <a:r>
              <a:rPr kumimoji="0" lang="en-US"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Arial"/>
                <a:sym typeface="Arial"/>
              </a:rPr>
              <a:t>NASA—with NOAA and USGS participation</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a:t>
            </a:r>
            <a:r>
              <a:rPr kumimoji="0" lang="en-US"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Arial"/>
                <a:sym typeface="Arial"/>
              </a:rPr>
              <a:t>should engage in a formal planning effort with international partners </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(including, but not limited to ESA, EUMETSAT, and the European Union via its Copernicus Program) </a:t>
            </a:r>
            <a:r>
              <a:rPr kumimoji="0" lang="en-US"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Arial"/>
                <a:sym typeface="Arial"/>
              </a:rPr>
              <a:t>to agree on a set of measurements requiring long-term continuity and to develop collaborative plans for implementing the missions needed to satisfy those needs. </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This effort to </a:t>
            </a:r>
            <a:r>
              <a:rPr kumimoji="0" lang="en-US"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Arial"/>
                <a:sym typeface="Arial"/>
              </a:rPr>
              <a:t>institutionalize the sustained measurement record of required parameters </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should involve the scientific community, and build on and complement the existing domestic and international Program of Record.</a:t>
            </a:r>
          </a:p>
        </p:txBody>
      </p:sp>
      <p:sp>
        <p:nvSpPr>
          <p:cNvPr id="5" name="TextBox 4">
            <a:extLst>
              <a:ext uri="{FF2B5EF4-FFF2-40B4-BE49-F238E27FC236}">
                <a16:creationId xmlns:a16="http://schemas.microsoft.com/office/drawing/2014/main" id="{679E3DE5-19DE-4CB7-5A8B-DB656AE0138A}"/>
              </a:ext>
            </a:extLst>
          </p:cNvPr>
          <p:cNvSpPr txBox="1"/>
          <p:nvPr/>
        </p:nvSpPr>
        <p:spPr>
          <a:xfrm>
            <a:off x="205657" y="4359617"/>
            <a:ext cx="11986343" cy="661720"/>
          </a:xfrm>
          <a:prstGeom prst="rect">
            <a:avLst/>
          </a:prstGeom>
          <a:noFill/>
        </p:spPr>
        <p:txBody>
          <a:bodyPr wrap="square">
            <a:spAutoFit/>
          </a:bodyPr>
          <a:lstStyle/>
          <a:p>
            <a:pPr marL="519113" marR="0" lvl="0" indent="-5191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Recommendation 4.7: </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NASA should make the following scope changes to its program elements: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Technology Program. </a:t>
            </a:r>
            <a:r>
              <a:rPr kumimoji="0" lang="en-US"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Arial"/>
                <a:sym typeface="Arial"/>
              </a:rPr>
              <a:t>Establish a mechanism for maturation of key technologies that reduce the cost of continuity measurements.</a:t>
            </a:r>
          </a:p>
        </p:txBody>
      </p:sp>
      <p:sp>
        <p:nvSpPr>
          <p:cNvPr id="7" name="TextBox 6">
            <a:extLst>
              <a:ext uri="{FF2B5EF4-FFF2-40B4-BE49-F238E27FC236}">
                <a16:creationId xmlns:a16="http://schemas.microsoft.com/office/drawing/2014/main" id="{2CD225F6-D1D9-68B1-DD6E-31E2C9D7B0D0}"/>
              </a:ext>
            </a:extLst>
          </p:cNvPr>
          <p:cNvSpPr txBox="1"/>
          <p:nvPr/>
        </p:nvSpPr>
        <p:spPr>
          <a:xfrm>
            <a:off x="1579761" y="5652739"/>
            <a:ext cx="101479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cs typeface="Arial"/>
                <a:sym typeface="Arial"/>
              </a:rPr>
              <a:t>2007 Recommendation: </a:t>
            </a:r>
            <a:r>
              <a:rPr kumimoji="0" lang="en-US" sz="1600" b="0" i="0" u="none" strike="noStrike" kern="0" cap="none" spc="0" normalizeH="0" baseline="0" noProof="0" dirty="0">
                <a:ln>
                  <a:noFill/>
                </a:ln>
                <a:solidFill>
                  <a:srgbClr val="00B0F0"/>
                </a:solidFill>
                <a:effectLst/>
                <a:uLnTx/>
                <a:uFillTx/>
                <a:latin typeface="Calibri" panose="020F0502020204030204"/>
                <a:cs typeface="Arial"/>
                <a:sym typeface="Arial"/>
              </a:rPr>
              <a:t>The Office of Science and Technology Policy, in collaboration with the relevant agencies and in consultation with the scientific community, should develop and implement a plan for achieving and sustaining global Earth observations. </a:t>
            </a:r>
          </a:p>
        </p:txBody>
      </p:sp>
      <p:pic>
        <p:nvPicPr>
          <p:cNvPr id="8" name="Picture 2" descr="Earth Science and Applications from Space: A Midterm Assessment of NASA's  Implementation of the Decadal Survey |The National Academies Press">
            <a:extLst>
              <a:ext uri="{FF2B5EF4-FFF2-40B4-BE49-F238E27FC236}">
                <a16:creationId xmlns:a16="http://schemas.microsoft.com/office/drawing/2014/main" id="{0A881B84-D916-7EC7-DA9D-F0E36ED02C7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289" y="5421336"/>
            <a:ext cx="998859" cy="129507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208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3" name="Google Shape;223;g1540466598a_0_0"/>
          <p:cNvSpPr txBox="1">
            <a:spLocks noGrp="1"/>
          </p:cNvSpPr>
          <p:nvPr>
            <p:ph type="subTitle" idx="4294967295"/>
          </p:nvPr>
        </p:nvSpPr>
        <p:spPr>
          <a:xfrm>
            <a:off x="2146340" y="119440"/>
            <a:ext cx="10040201" cy="83426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030A0"/>
              </a:buClr>
              <a:buSzPts val="3600"/>
              <a:buFont typeface="Calibri"/>
              <a:buNone/>
            </a:pPr>
            <a:r>
              <a:rPr lang="en-US" b="1" i="0" u="none" strike="noStrike" cap="none" dirty="0">
                <a:solidFill>
                  <a:srgbClr val="7030A0"/>
                </a:solidFill>
                <a:latin typeface="Calibri"/>
                <a:ea typeface="Calibri"/>
                <a:cs typeface="Calibri"/>
                <a:sym typeface="Calibri"/>
              </a:rPr>
              <a:t>Towards a </a:t>
            </a:r>
            <a:r>
              <a:rPr lang="en-US" b="1" i="0" u="sng" strike="noStrike" cap="none" dirty="0">
                <a:solidFill>
                  <a:srgbClr val="7030A0"/>
                </a:solidFill>
                <a:latin typeface="Calibri"/>
                <a:ea typeface="Calibri"/>
                <a:cs typeface="Calibri"/>
                <a:sym typeface="Calibri"/>
              </a:rPr>
              <a:t>U.S. Framework for Continuity </a:t>
            </a:r>
            <a:r>
              <a:rPr lang="en-US" b="1" i="0" u="none" strike="noStrike" cap="none" dirty="0">
                <a:solidFill>
                  <a:srgbClr val="7030A0"/>
                </a:solidFill>
                <a:latin typeface="Calibri"/>
                <a:ea typeface="Calibri"/>
                <a:cs typeface="Calibri"/>
                <a:sym typeface="Calibri"/>
              </a:rPr>
              <a:t>of Satellite Observations of Earth’s Climate and for Supporting Societal Resilience</a:t>
            </a:r>
          </a:p>
        </p:txBody>
      </p:sp>
      <p:pic>
        <p:nvPicPr>
          <p:cNvPr id="224" name="Google Shape;224;g1540466598a_0_0"/>
          <p:cNvPicPr preferRelativeResize="0"/>
          <p:nvPr/>
        </p:nvPicPr>
        <p:blipFill rotWithShape="1">
          <a:blip r:embed="rId3">
            <a:alphaModFix/>
          </a:blip>
          <a:srcRect/>
          <a:stretch/>
        </p:blipFill>
        <p:spPr>
          <a:xfrm>
            <a:off x="0" y="0"/>
            <a:ext cx="1967023" cy="1073145"/>
          </a:xfrm>
          <a:custGeom>
            <a:avLst/>
            <a:gdLst/>
            <a:ahLst/>
            <a:cxnLst/>
            <a:rect l="l" t="t" r="r" b="b"/>
            <a:pathLst>
              <a:path w="4141760" h="4377846" extrusionOk="0">
                <a:moveTo>
                  <a:pt x="0" y="0"/>
                </a:moveTo>
                <a:lnTo>
                  <a:pt x="4141760" y="0"/>
                </a:lnTo>
                <a:lnTo>
                  <a:pt x="4141760" y="4377846"/>
                </a:lnTo>
                <a:lnTo>
                  <a:pt x="0" y="4377846"/>
                </a:lnTo>
                <a:close/>
              </a:path>
            </a:pathLst>
          </a:custGeom>
          <a:solidFill>
            <a:schemeClr val="lt1"/>
          </a:solidFill>
          <a:ln>
            <a:noFill/>
          </a:ln>
        </p:spPr>
      </p:pic>
      <p:cxnSp>
        <p:nvCxnSpPr>
          <p:cNvPr id="13" name="Straight Connector 12">
            <a:extLst>
              <a:ext uri="{FF2B5EF4-FFF2-40B4-BE49-F238E27FC236}">
                <a16:creationId xmlns:a16="http://schemas.microsoft.com/office/drawing/2014/main" id="{632715A6-9A0E-C12F-FD42-F380042A5058}"/>
              </a:ext>
            </a:extLst>
          </p:cNvPr>
          <p:cNvCxnSpPr>
            <a:cxnSpLocks/>
          </p:cNvCxnSpPr>
          <p:nvPr/>
        </p:nvCxnSpPr>
        <p:spPr>
          <a:xfrm>
            <a:off x="57929" y="953704"/>
            <a:ext cx="12128612" cy="0"/>
          </a:xfrm>
          <a:prstGeom prst="line">
            <a:avLst/>
          </a:prstGeom>
          <a:ln w="38100">
            <a:solidFill>
              <a:srgbClr val="DFDD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D39A521-5488-1899-7706-9F3E3F7D8E92}"/>
              </a:ext>
            </a:extLst>
          </p:cNvPr>
          <p:cNvSpPr txBox="1"/>
          <p:nvPr/>
        </p:nvSpPr>
        <p:spPr>
          <a:xfrm>
            <a:off x="252248" y="1787968"/>
            <a:ext cx="11739974" cy="3154710"/>
          </a:xfrm>
          <a:prstGeom prst="rect">
            <a:avLst/>
          </a:prstGeom>
          <a:solidFill>
            <a:schemeClr val="bg1">
              <a:lumMod val="95000"/>
            </a:schemeClr>
          </a:solidFill>
          <a:ln>
            <a:solidFill>
              <a:schemeClr val="tx1"/>
            </a:solidFill>
          </a:ln>
        </p:spPr>
        <p:txBody>
          <a:bodyPr wrap="square" rtlCol="0">
            <a:spAutoFit/>
          </a:bodyPr>
          <a:lstStyle/>
          <a:p>
            <a:pPr marL="228600" marR="0" lvl="0" indent="-22860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800" b="1" i="0" u="none" strike="noStrike" kern="14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1 Introduction</a:t>
            </a:r>
          </a:p>
          <a:p>
            <a:pPr marL="228600" marR="0" lvl="0" indent="-22860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Finding 1.1</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 There is growing urgency for improved public and commercial services to support a resilient, secure, and thriving U.S. population and economy, particularly in the face of mounting decision-support needs for environmental stewardship and hazard response, and for climate change adaptation and mitigation actions (e.g. FFAPCS, 2023). </a:t>
            </a:r>
          </a:p>
          <a:p>
            <a:pPr marL="228600" marR="0" lvl="0" indent="-22860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Finding 1.2</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 Space-based Earth observations represent an essential component of the infrastructure needed to support the delivery of critical environmental science and decision-support information with local, national, and global utility. </a:t>
            </a:r>
          </a:p>
          <a:p>
            <a:pPr marL="228600" marR="0" lvl="0" indent="-22860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Finding 1.3</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 Many quantities measurable from satellites that</a:t>
            </a:r>
            <a:r>
              <a:rPr kumimoji="0" lang="en-US" sz="1600" b="0" i="0"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have been shown to have scientific and/or decision-support value do not have a plan for sustained observations.</a:t>
            </a:r>
          </a:p>
          <a:p>
            <a:pPr marL="228600" marR="0" lvl="0" indent="-22860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Finding 1.4</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 The U.S. does not have a systematic, overarching plan or framework for identifying, prioritizing, funding, and implementing </a:t>
            </a:r>
            <a:r>
              <a:rPr kumimoji="0" lang="en-US" sz="1600" b="0" i="1"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additional</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sustained Earth observations to support our nation’s science, policy, and societal resilience goals.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 name="TextBox 1">
            <a:extLst>
              <a:ext uri="{FF2B5EF4-FFF2-40B4-BE49-F238E27FC236}">
                <a16:creationId xmlns:a16="http://schemas.microsoft.com/office/drawing/2014/main" id="{D9702EFB-5E6C-6B47-26D3-F40AA2FBAA0A}"/>
              </a:ext>
            </a:extLst>
          </p:cNvPr>
          <p:cNvSpPr txBox="1"/>
          <p:nvPr/>
        </p:nvSpPr>
        <p:spPr>
          <a:xfrm>
            <a:off x="3306726" y="1280248"/>
            <a:ext cx="4328429" cy="400110"/>
          </a:xfrm>
          <a:prstGeom prst="rect">
            <a:avLst/>
          </a:prstGeom>
          <a:noFill/>
        </p:spPr>
        <p:txBody>
          <a:bodyPr wrap="none" rtlCol="0">
            <a:spAutoFit/>
          </a:bodyPr>
          <a:lstStyle/>
          <a:p>
            <a:r>
              <a:rPr lang="en-US" sz="2000" dirty="0">
                <a:solidFill>
                  <a:schemeClr val="tx1"/>
                </a:solidFill>
              </a:rPr>
              <a:t>LIST OF FINDINGS – SLIDE 1 OF 4</a:t>
            </a:r>
          </a:p>
        </p:txBody>
      </p:sp>
    </p:spTree>
    <p:extLst>
      <p:ext uri="{BB962C8B-B14F-4D97-AF65-F5344CB8AC3E}">
        <p14:creationId xmlns:p14="http://schemas.microsoft.com/office/powerpoint/2010/main" val="25615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7" name="Picture 2">
            <a:extLst>
              <a:ext uri="{FF2B5EF4-FFF2-40B4-BE49-F238E27FC236}">
                <a16:creationId xmlns:a16="http://schemas.microsoft.com/office/drawing/2014/main" id="{57F42B8E-A2B3-A31E-1E04-A0169B7157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0034" y="136332"/>
            <a:ext cx="1397490" cy="762000"/>
          </a:xfrm>
          <a:prstGeom prst="rect">
            <a:avLst/>
          </a:prstGeom>
          <a:solidFill>
            <a:schemeClr val="bg1"/>
          </a:solidFill>
        </p:spPr>
      </p:pic>
      <p:sp>
        <p:nvSpPr>
          <p:cNvPr id="5" name="TextBox 4">
            <a:extLst>
              <a:ext uri="{FF2B5EF4-FFF2-40B4-BE49-F238E27FC236}">
                <a16:creationId xmlns:a16="http://schemas.microsoft.com/office/drawing/2014/main" id="{42DA4E58-EE1D-FC44-15DF-723E09F01993}"/>
              </a:ext>
            </a:extLst>
          </p:cNvPr>
          <p:cNvSpPr txBox="1"/>
          <p:nvPr/>
        </p:nvSpPr>
        <p:spPr>
          <a:xfrm>
            <a:off x="5643084" y="359723"/>
            <a:ext cx="628477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a:cs typeface="Calibri"/>
                <a:sym typeface="Calibri"/>
              </a:rPr>
              <a:t>Questions for the U.S. Concerning Sustained Observations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DCD1B975-57F4-B05E-22F2-1C0912422CCD}"/>
              </a:ext>
            </a:extLst>
          </p:cNvPr>
          <p:cNvSpPr txBox="1"/>
          <p:nvPr/>
        </p:nvSpPr>
        <p:spPr>
          <a:xfrm>
            <a:off x="5643084" y="1594550"/>
            <a:ext cx="6284770" cy="4769832"/>
          </a:xfrm>
          <a:prstGeom prst="rect">
            <a:avLst/>
          </a:prstGeom>
          <a:noFill/>
        </p:spPr>
        <p:txBody>
          <a:bodyPr wrap="square">
            <a:spAutoFit/>
          </a:bodyPr>
          <a:lstStyle/>
          <a:p>
            <a:pPr marL="342900" marR="0" lvl="0" indent="-342900" algn="l" defTabSz="914400" rtl="0" eaLnBrk="1" fontAlgn="auto" latinLnBrk="0" hangingPunct="1">
              <a:lnSpc>
                <a:spcPct val="102000"/>
              </a:lnSpc>
              <a:spcBef>
                <a:spcPts val="0"/>
              </a:spcBef>
              <a:spcAft>
                <a:spcPts val="2400"/>
              </a:spcAft>
              <a:buClr>
                <a:srgbClr val="000000"/>
              </a:buClr>
              <a:buSzPct val="100000"/>
              <a:buFont typeface="Arial" panose="020B0604020202020204" pitchFamily="34" charset="0"/>
              <a:buChar char="•"/>
              <a:tabLst>
                <a:tab pos="685800" algn="l"/>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Apart from weather, what are our national priorities for sustained Earth observations? </a:t>
            </a:r>
          </a:p>
          <a:p>
            <a:pPr marL="342900" marR="0" lvl="0" indent="-342900" algn="l" defTabSz="914400" rtl="0" eaLnBrk="1" fontAlgn="auto" latinLnBrk="0" hangingPunct="1">
              <a:lnSpc>
                <a:spcPct val="102000"/>
              </a:lnSpc>
              <a:spcBef>
                <a:spcPts val="0"/>
              </a:spcBef>
              <a:spcAft>
                <a:spcPts val="2400"/>
              </a:spcAft>
              <a:buClr>
                <a:srgbClr val="000000"/>
              </a:buClr>
              <a:buSzPct val="100000"/>
              <a:buFont typeface="Arial" panose="020B0604020202020204" pitchFamily="34" charset="0"/>
              <a:buChar char="•"/>
              <a:tabLst>
                <a:tab pos="685800" algn="l"/>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What paradigm will the U.S. use as the basis for setting these national priorities? </a:t>
            </a:r>
          </a:p>
          <a:p>
            <a:pPr marL="342900" marR="0" lvl="0" indent="-342900" algn="l" defTabSz="914400" rtl="0" eaLnBrk="1" fontAlgn="auto" latinLnBrk="0" hangingPunct="1">
              <a:lnSpc>
                <a:spcPct val="102000"/>
              </a:lnSpc>
              <a:spcBef>
                <a:spcPts val="0"/>
              </a:spcBef>
              <a:spcAft>
                <a:spcPts val="2400"/>
              </a:spcAft>
              <a:buClr>
                <a:srgbClr val="000000"/>
              </a:buClr>
              <a:buSzPct val="100000"/>
              <a:buFont typeface="Arial" panose="020B0604020202020204" pitchFamily="34" charset="0"/>
              <a:buChar char="•"/>
              <a:tabLst>
                <a:tab pos="685800" algn="l"/>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What organization or body will be chartered to develop these priorities for the U.S.?</a:t>
            </a:r>
          </a:p>
          <a:p>
            <a:pPr marL="342900" marR="0" lvl="0" indent="-342900" algn="l" defTabSz="914400" rtl="0" eaLnBrk="1" fontAlgn="auto" latinLnBrk="0" hangingPunct="1">
              <a:lnSpc>
                <a:spcPct val="102000"/>
              </a:lnSpc>
              <a:spcBef>
                <a:spcPts val="0"/>
              </a:spcBef>
              <a:spcAft>
                <a:spcPts val="2400"/>
              </a:spcAft>
              <a:buClr>
                <a:srgbClr val="000000"/>
              </a:buClr>
              <a:buSzPct val="100000"/>
              <a:buFont typeface="Arial" panose="020B0604020202020204" pitchFamily="34" charset="0"/>
              <a:buChar char="•"/>
              <a:tabLst>
                <a:tab pos="685800" algn="l"/>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What is our national approach to implementing sustained Earth observations that meet these priorities, including the information production and delivery services?</a:t>
            </a:r>
          </a:p>
        </p:txBody>
      </p:sp>
      <p:pic>
        <p:nvPicPr>
          <p:cNvPr id="2" name="Picture 1">
            <a:extLst>
              <a:ext uri="{FF2B5EF4-FFF2-40B4-BE49-F238E27FC236}">
                <a16:creationId xmlns:a16="http://schemas.microsoft.com/office/drawing/2014/main" id="{E843BC18-BC66-6147-1EC1-BE2B850A3C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034" y="1814384"/>
            <a:ext cx="5423216" cy="3720057"/>
          </a:xfrm>
          <a:prstGeom prst="rect">
            <a:avLst/>
          </a:prstGeom>
        </p:spPr>
      </p:pic>
    </p:spTree>
    <p:extLst>
      <p:ext uri="{BB962C8B-B14F-4D97-AF65-F5344CB8AC3E}">
        <p14:creationId xmlns:p14="http://schemas.microsoft.com/office/powerpoint/2010/main" val="273360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3" name="Google Shape;223;g1540466598a_0_0"/>
          <p:cNvSpPr txBox="1">
            <a:spLocks noGrp="1"/>
          </p:cNvSpPr>
          <p:nvPr>
            <p:ph type="subTitle" idx="4294967295"/>
          </p:nvPr>
        </p:nvSpPr>
        <p:spPr>
          <a:xfrm>
            <a:off x="2146340" y="119440"/>
            <a:ext cx="10040201" cy="83426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030A0"/>
              </a:buClr>
              <a:buSzPts val="3600"/>
              <a:buFont typeface="Calibri"/>
              <a:buNone/>
            </a:pPr>
            <a:r>
              <a:rPr lang="en-US" b="1" i="0" u="none" strike="noStrike" cap="none" dirty="0">
                <a:solidFill>
                  <a:srgbClr val="7030A0"/>
                </a:solidFill>
                <a:latin typeface="Calibri"/>
                <a:ea typeface="Calibri"/>
                <a:cs typeface="Calibri"/>
                <a:sym typeface="Calibri"/>
              </a:rPr>
              <a:t>Towards a </a:t>
            </a:r>
            <a:r>
              <a:rPr lang="en-US" b="1" i="0" u="sng" strike="noStrike" cap="none" dirty="0">
                <a:solidFill>
                  <a:srgbClr val="7030A0"/>
                </a:solidFill>
                <a:latin typeface="Calibri"/>
                <a:ea typeface="Calibri"/>
                <a:cs typeface="Calibri"/>
                <a:sym typeface="Calibri"/>
              </a:rPr>
              <a:t>U.S. Framework for Continuity </a:t>
            </a:r>
            <a:r>
              <a:rPr lang="en-US" b="1" i="0" u="none" strike="noStrike" cap="none" dirty="0">
                <a:solidFill>
                  <a:srgbClr val="7030A0"/>
                </a:solidFill>
                <a:latin typeface="Calibri"/>
                <a:ea typeface="Calibri"/>
                <a:cs typeface="Calibri"/>
                <a:sym typeface="Calibri"/>
              </a:rPr>
              <a:t>of Satellite Observations of Earth’s Climate and for Supporting Societal Resilience</a:t>
            </a:r>
          </a:p>
        </p:txBody>
      </p:sp>
      <p:pic>
        <p:nvPicPr>
          <p:cNvPr id="224" name="Google Shape;224;g1540466598a_0_0"/>
          <p:cNvPicPr preferRelativeResize="0"/>
          <p:nvPr/>
        </p:nvPicPr>
        <p:blipFill rotWithShape="1">
          <a:blip r:embed="rId3">
            <a:alphaModFix/>
          </a:blip>
          <a:srcRect/>
          <a:stretch/>
        </p:blipFill>
        <p:spPr>
          <a:xfrm>
            <a:off x="0" y="0"/>
            <a:ext cx="1967023" cy="1073145"/>
          </a:xfrm>
          <a:custGeom>
            <a:avLst/>
            <a:gdLst/>
            <a:ahLst/>
            <a:cxnLst/>
            <a:rect l="l" t="t" r="r" b="b"/>
            <a:pathLst>
              <a:path w="4141760" h="4377846" extrusionOk="0">
                <a:moveTo>
                  <a:pt x="0" y="0"/>
                </a:moveTo>
                <a:lnTo>
                  <a:pt x="4141760" y="0"/>
                </a:lnTo>
                <a:lnTo>
                  <a:pt x="4141760" y="4377846"/>
                </a:lnTo>
                <a:lnTo>
                  <a:pt x="0" y="4377846"/>
                </a:lnTo>
                <a:close/>
              </a:path>
            </a:pathLst>
          </a:custGeom>
          <a:solidFill>
            <a:schemeClr val="lt1"/>
          </a:solidFill>
          <a:ln>
            <a:noFill/>
          </a:ln>
        </p:spPr>
      </p:pic>
      <p:cxnSp>
        <p:nvCxnSpPr>
          <p:cNvPr id="13" name="Straight Connector 12">
            <a:extLst>
              <a:ext uri="{FF2B5EF4-FFF2-40B4-BE49-F238E27FC236}">
                <a16:creationId xmlns:a16="http://schemas.microsoft.com/office/drawing/2014/main" id="{632715A6-9A0E-C12F-FD42-F380042A5058}"/>
              </a:ext>
            </a:extLst>
          </p:cNvPr>
          <p:cNvCxnSpPr>
            <a:cxnSpLocks/>
          </p:cNvCxnSpPr>
          <p:nvPr/>
        </p:nvCxnSpPr>
        <p:spPr>
          <a:xfrm>
            <a:off x="57929" y="953704"/>
            <a:ext cx="12128612" cy="0"/>
          </a:xfrm>
          <a:prstGeom prst="line">
            <a:avLst/>
          </a:prstGeom>
          <a:ln w="38100">
            <a:solidFill>
              <a:srgbClr val="DFDDFF"/>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9551F2F-6426-DEA4-C8E9-6108FB888494}"/>
              </a:ext>
            </a:extLst>
          </p:cNvPr>
          <p:cNvSpPr txBox="1"/>
          <p:nvPr/>
        </p:nvSpPr>
        <p:spPr>
          <a:xfrm>
            <a:off x="252248" y="4212757"/>
            <a:ext cx="11739974" cy="2246769"/>
          </a:xfrm>
          <a:prstGeom prst="rect">
            <a:avLst/>
          </a:prstGeom>
          <a:solidFill>
            <a:schemeClr val="accent2">
              <a:lumMod val="20000"/>
              <a:lumOff val="80000"/>
            </a:schemeClr>
          </a:solidFill>
          <a:ln>
            <a:solidFill>
              <a:schemeClr val="tx1"/>
            </a:solidFill>
          </a:ln>
        </p:spPr>
        <p:txBody>
          <a:bodyPr wrap="square" rtlCol="0">
            <a:spAutoFit/>
          </a:bodyPr>
          <a:lstStyle/>
          <a:p>
            <a:pPr marL="231775" marR="0" lvl="0" indent="-231775"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800" b="1" i="0" u="none" strike="noStrike" kern="14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3 Satellite Observing Architectures: Technology, “</a:t>
            </a:r>
            <a:r>
              <a:rPr kumimoji="0" lang="en-US" sz="1800" b="1" i="0" u="none" strike="noStrike" kern="14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NewSpace</a:t>
            </a:r>
            <a:r>
              <a:rPr kumimoji="0" lang="en-US" sz="1800" b="1" i="0" u="none" strike="noStrike" kern="14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Commercial and NGO Considerations</a:t>
            </a:r>
          </a:p>
          <a:p>
            <a:pPr marL="231775" marR="0" lvl="0" indent="-231775"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Finding.3.1 </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One impact of the lower cost of access to space is that many new domestic (e.g., NGOs such as Carbon Mapper and </a:t>
            </a:r>
            <a:r>
              <a:rPr kumimoji="0" lang="en-US" sz="1600" b="0" i="0" u="none" strike="noStrike" kern="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MethaneSat</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and international entities (e.g., countries that want to help address climate change that previously could not afford to) are able to contribute elements to the Earth observing system. Future U.S. and international coordination mechanisms for Earth observations could be designed to fully take advantage of these types of contributions.</a:t>
            </a:r>
          </a:p>
          <a:p>
            <a:pPr marL="231775" marR="0" lvl="0" indent="-231775"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Finding.3.2 </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Sources of new missions and observing capabilities to address unmet U.S. needs for continuity of Earth observations could be obtained from traditional government acquisition, international partners, commercial entities, NGOs, data purchases, and hybrid solutions (i.e. </a:t>
            </a: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Table 1</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a:t>
            </a:r>
          </a:p>
        </p:txBody>
      </p:sp>
      <p:sp>
        <p:nvSpPr>
          <p:cNvPr id="3" name="TextBox 2">
            <a:extLst>
              <a:ext uri="{FF2B5EF4-FFF2-40B4-BE49-F238E27FC236}">
                <a16:creationId xmlns:a16="http://schemas.microsoft.com/office/drawing/2014/main" id="{FEA5DC0B-FEF8-751F-56F4-83AC504CDC86}"/>
              </a:ext>
            </a:extLst>
          </p:cNvPr>
          <p:cNvSpPr txBox="1"/>
          <p:nvPr/>
        </p:nvSpPr>
        <p:spPr>
          <a:xfrm>
            <a:off x="252248" y="1907408"/>
            <a:ext cx="11739974" cy="2046714"/>
          </a:xfrm>
          <a:prstGeom prst="rect">
            <a:avLst/>
          </a:prstGeom>
          <a:solidFill>
            <a:schemeClr val="accent6">
              <a:lumMod val="20000"/>
              <a:lumOff val="80000"/>
            </a:schemeClr>
          </a:solidFill>
          <a:ln>
            <a:solidFill>
              <a:schemeClr val="tx1"/>
            </a:solidFill>
          </a:ln>
        </p:spPr>
        <p:txBody>
          <a:bodyPr wrap="square" rtlCol="0">
            <a:spAutoFit/>
          </a:bodyPr>
          <a:lstStyle/>
          <a:p>
            <a:pPr marL="228600" marR="0" lvl="0" indent="-22860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800" b="1" i="0" u="none" strike="noStrike" kern="14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2. Identifying and Prioritizing Sustained Observation Needs </a:t>
            </a:r>
          </a:p>
          <a:p>
            <a:pPr marL="228600" marR="0" lvl="0" indent="-22860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Finding 2.1 </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Prioritization of variables requiring continuity of satellite observations is complex and may benefit from consideration across multiple societal sectors and services. The technical requirements on these observations (e.g., temporal and spatial sampling, accuracy, latency) are highly dependent on the specific application sector and/or the underlying supporting science objectives.</a:t>
            </a:r>
          </a:p>
          <a:p>
            <a:pPr marL="228600" marR="0" lvl="0" indent="-22860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Finding 2.2 </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Any prioritization framework will: a) have subjective elements, b) be time and context dependent due to changing science and societal benefit needs, technological advances and programmatic opportunities, and c) will likely benefit from periodic reexamination.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 name="TextBox 4">
            <a:extLst>
              <a:ext uri="{FF2B5EF4-FFF2-40B4-BE49-F238E27FC236}">
                <a16:creationId xmlns:a16="http://schemas.microsoft.com/office/drawing/2014/main" id="{0A76FE95-9A2E-D3F5-80BE-909CE220EFBE}"/>
              </a:ext>
            </a:extLst>
          </p:cNvPr>
          <p:cNvSpPr txBox="1"/>
          <p:nvPr/>
        </p:nvSpPr>
        <p:spPr>
          <a:xfrm>
            <a:off x="3306726" y="1280248"/>
            <a:ext cx="4328429" cy="400110"/>
          </a:xfrm>
          <a:prstGeom prst="rect">
            <a:avLst/>
          </a:prstGeom>
          <a:noFill/>
        </p:spPr>
        <p:txBody>
          <a:bodyPr wrap="none" rtlCol="0">
            <a:spAutoFit/>
          </a:bodyPr>
          <a:lstStyle/>
          <a:p>
            <a:r>
              <a:rPr lang="en-US" sz="2000" dirty="0">
                <a:solidFill>
                  <a:schemeClr val="tx1"/>
                </a:solidFill>
              </a:rPr>
              <a:t>LIST OF FINDINGS – SLIDE 2 OF 4</a:t>
            </a:r>
          </a:p>
        </p:txBody>
      </p:sp>
    </p:spTree>
    <p:extLst>
      <p:ext uri="{BB962C8B-B14F-4D97-AF65-F5344CB8AC3E}">
        <p14:creationId xmlns:p14="http://schemas.microsoft.com/office/powerpoint/2010/main" val="2950806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3" name="Google Shape;223;g1540466598a_0_0"/>
          <p:cNvSpPr txBox="1">
            <a:spLocks noGrp="1"/>
          </p:cNvSpPr>
          <p:nvPr>
            <p:ph type="subTitle" idx="4294967295"/>
          </p:nvPr>
        </p:nvSpPr>
        <p:spPr>
          <a:xfrm>
            <a:off x="2146340" y="119440"/>
            <a:ext cx="10040201" cy="83426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030A0"/>
              </a:buClr>
              <a:buSzPts val="3600"/>
              <a:buFont typeface="Calibri"/>
              <a:buNone/>
            </a:pPr>
            <a:r>
              <a:rPr lang="en-US" b="1" i="0" u="none" strike="noStrike" cap="none" dirty="0">
                <a:solidFill>
                  <a:srgbClr val="7030A0"/>
                </a:solidFill>
                <a:latin typeface="Calibri"/>
                <a:ea typeface="Calibri"/>
                <a:cs typeface="Calibri"/>
                <a:sym typeface="Calibri"/>
              </a:rPr>
              <a:t>Towards a </a:t>
            </a:r>
            <a:r>
              <a:rPr lang="en-US" b="1" i="0" u="sng" strike="noStrike" cap="none" dirty="0">
                <a:solidFill>
                  <a:srgbClr val="7030A0"/>
                </a:solidFill>
                <a:latin typeface="Calibri"/>
                <a:ea typeface="Calibri"/>
                <a:cs typeface="Calibri"/>
                <a:sym typeface="Calibri"/>
              </a:rPr>
              <a:t>U.S. Framework for Continuity </a:t>
            </a:r>
            <a:r>
              <a:rPr lang="en-US" b="1" i="0" u="none" strike="noStrike" cap="none" dirty="0">
                <a:solidFill>
                  <a:srgbClr val="7030A0"/>
                </a:solidFill>
                <a:latin typeface="Calibri"/>
                <a:ea typeface="Calibri"/>
                <a:cs typeface="Calibri"/>
                <a:sym typeface="Calibri"/>
              </a:rPr>
              <a:t>of Satellite Observations of Earth’s Climate and for Supporting Societal Resilience</a:t>
            </a:r>
          </a:p>
        </p:txBody>
      </p:sp>
      <p:pic>
        <p:nvPicPr>
          <p:cNvPr id="224" name="Google Shape;224;g1540466598a_0_0"/>
          <p:cNvPicPr preferRelativeResize="0"/>
          <p:nvPr/>
        </p:nvPicPr>
        <p:blipFill rotWithShape="1">
          <a:blip r:embed="rId3">
            <a:alphaModFix/>
          </a:blip>
          <a:srcRect/>
          <a:stretch/>
        </p:blipFill>
        <p:spPr>
          <a:xfrm>
            <a:off x="0" y="0"/>
            <a:ext cx="1967023" cy="1073145"/>
          </a:xfrm>
          <a:custGeom>
            <a:avLst/>
            <a:gdLst/>
            <a:ahLst/>
            <a:cxnLst/>
            <a:rect l="l" t="t" r="r" b="b"/>
            <a:pathLst>
              <a:path w="4141760" h="4377846" extrusionOk="0">
                <a:moveTo>
                  <a:pt x="0" y="0"/>
                </a:moveTo>
                <a:lnTo>
                  <a:pt x="4141760" y="0"/>
                </a:lnTo>
                <a:lnTo>
                  <a:pt x="4141760" y="4377846"/>
                </a:lnTo>
                <a:lnTo>
                  <a:pt x="0" y="4377846"/>
                </a:lnTo>
                <a:close/>
              </a:path>
            </a:pathLst>
          </a:custGeom>
          <a:solidFill>
            <a:schemeClr val="lt1"/>
          </a:solidFill>
          <a:ln>
            <a:noFill/>
          </a:ln>
        </p:spPr>
      </p:pic>
      <p:cxnSp>
        <p:nvCxnSpPr>
          <p:cNvPr id="13" name="Straight Connector 12">
            <a:extLst>
              <a:ext uri="{FF2B5EF4-FFF2-40B4-BE49-F238E27FC236}">
                <a16:creationId xmlns:a16="http://schemas.microsoft.com/office/drawing/2014/main" id="{632715A6-9A0E-C12F-FD42-F380042A5058}"/>
              </a:ext>
            </a:extLst>
          </p:cNvPr>
          <p:cNvCxnSpPr>
            <a:cxnSpLocks/>
          </p:cNvCxnSpPr>
          <p:nvPr/>
        </p:nvCxnSpPr>
        <p:spPr>
          <a:xfrm>
            <a:off x="57929" y="953704"/>
            <a:ext cx="12128612" cy="0"/>
          </a:xfrm>
          <a:prstGeom prst="line">
            <a:avLst/>
          </a:prstGeom>
          <a:ln w="38100">
            <a:solidFill>
              <a:srgbClr val="DFDDFF"/>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7990181-6D94-830D-BF5B-FB82E4923251}"/>
              </a:ext>
            </a:extLst>
          </p:cNvPr>
          <p:cNvSpPr txBox="1"/>
          <p:nvPr/>
        </p:nvSpPr>
        <p:spPr>
          <a:xfrm>
            <a:off x="210878" y="1907408"/>
            <a:ext cx="11770243" cy="3801041"/>
          </a:xfrm>
          <a:prstGeom prst="rect">
            <a:avLst/>
          </a:prstGeom>
          <a:solidFill>
            <a:schemeClr val="accent5">
              <a:lumMod val="20000"/>
              <a:lumOff val="80000"/>
            </a:schemeClr>
          </a:solidFill>
          <a:ln>
            <a:solidFill>
              <a:schemeClr val="tx1"/>
            </a:solidFill>
          </a:ln>
        </p:spPr>
        <p:txBody>
          <a:bodyPr wrap="square" rtlCol="0">
            <a:spAutoFit/>
          </a:bodyPr>
          <a:lstStyle/>
          <a:p>
            <a:pPr marL="228600" marR="0" lvl="0" indent="-22860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800" b="1" i="0" u="none" strike="noStrike" kern="14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4 Data Stewardship and Information Production, Usability and Dissemination</a:t>
            </a:r>
          </a:p>
          <a:p>
            <a:pPr marL="228600" marR="0" lvl="0" indent="-22860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Finding 4.1</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 A framework for successful stewardship of sustained Earth observations requires end-to-end planning with a long-term horizon in mind (i.e., well beyond individual satellite mission lifetimes), a suite of technical attributes that support open and easy access, interoperability of related observations, as well as carefully coordinated and sustained programmatic structures that provide the needed shepherding and support.</a:t>
            </a:r>
          </a:p>
          <a:p>
            <a:pPr marL="228600" marR="0" lvl="0" indent="-22860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Finding 4.2</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 For climate datasets, the value to science and society accrues with longevity, so stewardship and the necessary technical and programmatic structures needed to support it, require an enduring commitment that </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sym typeface="Arial"/>
              </a:rPr>
              <a:t>should be independent of individual missions</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Investing in data usability, traceability, provenance, and interoperability capabilities can greatly enhance the return on the given civil or commercial investments made to deploy the observing system (</a:t>
            </a: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Figure 6)</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a:t>
            </a:r>
          </a:p>
          <a:p>
            <a:pPr marL="228600" marR="0" lvl="0" indent="-22860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Finding 4.3</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 While strides have been made by individual U.S. agencies to provide more ready access to Earth observation datasets, full exploitation of the data and associated investments for U.S. civil and commercial interests and services suggests a more holistic stewardship approach providing the means for platforms where observations and models reside together in an easily accessible and manipulatable form and the latest analysis techniques, such as machine learning and artificial intelligence, can be applied to entire observational records.</a:t>
            </a:r>
          </a:p>
        </p:txBody>
      </p:sp>
      <p:sp>
        <p:nvSpPr>
          <p:cNvPr id="2" name="TextBox 1">
            <a:extLst>
              <a:ext uri="{FF2B5EF4-FFF2-40B4-BE49-F238E27FC236}">
                <a16:creationId xmlns:a16="http://schemas.microsoft.com/office/drawing/2014/main" id="{6BB90F7E-CA21-FDBA-287E-CC98F85776BA}"/>
              </a:ext>
            </a:extLst>
          </p:cNvPr>
          <p:cNvSpPr txBox="1"/>
          <p:nvPr/>
        </p:nvSpPr>
        <p:spPr>
          <a:xfrm>
            <a:off x="3306726" y="1280248"/>
            <a:ext cx="4328429" cy="400110"/>
          </a:xfrm>
          <a:prstGeom prst="rect">
            <a:avLst/>
          </a:prstGeom>
          <a:noFill/>
        </p:spPr>
        <p:txBody>
          <a:bodyPr wrap="none" rtlCol="0">
            <a:spAutoFit/>
          </a:bodyPr>
          <a:lstStyle/>
          <a:p>
            <a:r>
              <a:rPr lang="en-US" sz="2000" dirty="0">
                <a:solidFill>
                  <a:schemeClr val="tx1"/>
                </a:solidFill>
              </a:rPr>
              <a:t>LIST OF FINDINGS – SLIDE 3 OF 4</a:t>
            </a:r>
          </a:p>
        </p:txBody>
      </p:sp>
    </p:spTree>
    <p:extLst>
      <p:ext uri="{BB962C8B-B14F-4D97-AF65-F5344CB8AC3E}">
        <p14:creationId xmlns:p14="http://schemas.microsoft.com/office/powerpoint/2010/main" val="212133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3" name="Google Shape;223;g1540466598a_0_0"/>
          <p:cNvSpPr txBox="1">
            <a:spLocks noGrp="1"/>
          </p:cNvSpPr>
          <p:nvPr>
            <p:ph type="subTitle" idx="4294967295"/>
          </p:nvPr>
        </p:nvSpPr>
        <p:spPr>
          <a:xfrm>
            <a:off x="2146340" y="119440"/>
            <a:ext cx="10040201" cy="83426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030A0"/>
              </a:buClr>
              <a:buSzPts val="3600"/>
              <a:buFont typeface="Calibri"/>
              <a:buNone/>
            </a:pPr>
            <a:r>
              <a:rPr lang="en-US" b="1" i="0" u="none" strike="noStrike" cap="none" dirty="0">
                <a:solidFill>
                  <a:srgbClr val="7030A0"/>
                </a:solidFill>
                <a:latin typeface="Calibri"/>
                <a:ea typeface="Calibri"/>
                <a:cs typeface="Calibri"/>
                <a:sym typeface="Calibri"/>
              </a:rPr>
              <a:t>Towards a </a:t>
            </a:r>
            <a:r>
              <a:rPr lang="en-US" b="1" i="0" u="sng" strike="noStrike" cap="none" dirty="0">
                <a:solidFill>
                  <a:srgbClr val="7030A0"/>
                </a:solidFill>
                <a:latin typeface="Calibri"/>
                <a:ea typeface="Calibri"/>
                <a:cs typeface="Calibri"/>
                <a:sym typeface="Calibri"/>
              </a:rPr>
              <a:t>U.S. Framework for Continuity </a:t>
            </a:r>
            <a:r>
              <a:rPr lang="en-US" b="1" i="0" u="none" strike="noStrike" cap="none" dirty="0">
                <a:solidFill>
                  <a:srgbClr val="7030A0"/>
                </a:solidFill>
                <a:latin typeface="Calibri"/>
                <a:ea typeface="Calibri"/>
                <a:cs typeface="Calibri"/>
                <a:sym typeface="Calibri"/>
              </a:rPr>
              <a:t>of Satellite Observations of Earth’s Climate and for Supporting Societal Resilience</a:t>
            </a:r>
          </a:p>
        </p:txBody>
      </p:sp>
      <p:pic>
        <p:nvPicPr>
          <p:cNvPr id="224" name="Google Shape;224;g1540466598a_0_0"/>
          <p:cNvPicPr preferRelativeResize="0"/>
          <p:nvPr/>
        </p:nvPicPr>
        <p:blipFill rotWithShape="1">
          <a:blip r:embed="rId3">
            <a:alphaModFix/>
          </a:blip>
          <a:srcRect/>
          <a:stretch/>
        </p:blipFill>
        <p:spPr>
          <a:xfrm>
            <a:off x="0" y="0"/>
            <a:ext cx="1967023" cy="1073145"/>
          </a:xfrm>
          <a:custGeom>
            <a:avLst/>
            <a:gdLst/>
            <a:ahLst/>
            <a:cxnLst/>
            <a:rect l="l" t="t" r="r" b="b"/>
            <a:pathLst>
              <a:path w="4141760" h="4377846" extrusionOk="0">
                <a:moveTo>
                  <a:pt x="0" y="0"/>
                </a:moveTo>
                <a:lnTo>
                  <a:pt x="4141760" y="0"/>
                </a:lnTo>
                <a:lnTo>
                  <a:pt x="4141760" y="4377846"/>
                </a:lnTo>
                <a:lnTo>
                  <a:pt x="0" y="4377846"/>
                </a:lnTo>
                <a:close/>
              </a:path>
            </a:pathLst>
          </a:custGeom>
          <a:solidFill>
            <a:schemeClr val="lt1"/>
          </a:solidFill>
          <a:ln>
            <a:noFill/>
          </a:ln>
        </p:spPr>
      </p:pic>
      <p:cxnSp>
        <p:nvCxnSpPr>
          <p:cNvPr id="13" name="Straight Connector 12">
            <a:extLst>
              <a:ext uri="{FF2B5EF4-FFF2-40B4-BE49-F238E27FC236}">
                <a16:creationId xmlns:a16="http://schemas.microsoft.com/office/drawing/2014/main" id="{632715A6-9A0E-C12F-FD42-F380042A5058}"/>
              </a:ext>
            </a:extLst>
          </p:cNvPr>
          <p:cNvCxnSpPr>
            <a:cxnSpLocks/>
          </p:cNvCxnSpPr>
          <p:nvPr/>
        </p:nvCxnSpPr>
        <p:spPr>
          <a:xfrm>
            <a:off x="57929" y="953704"/>
            <a:ext cx="12128612" cy="0"/>
          </a:xfrm>
          <a:prstGeom prst="line">
            <a:avLst/>
          </a:prstGeom>
          <a:ln w="38100">
            <a:solidFill>
              <a:srgbClr val="DFDDFF"/>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9551F2F-6426-DEA4-C8E9-6108FB888494}"/>
              </a:ext>
            </a:extLst>
          </p:cNvPr>
          <p:cNvSpPr txBox="1"/>
          <p:nvPr/>
        </p:nvSpPr>
        <p:spPr>
          <a:xfrm>
            <a:off x="210878" y="2052336"/>
            <a:ext cx="11770243" cy="2000548"/>
          </a:xfrm>
          <a:prstGeom prst="rect">
            <a:avLst/>
          </a:prstGeom>
          <a:solidFill>
            <a:schemeClr val="bg1">
              <a:lumMod val="95000"/>
            </a:schemeClr>
          </a:solidFill>
          <a:ln>
            <a:solidFill>
              <a:schemeClr val="tx1"/>
            </a:solidFill>
          </a:ln>
        </p:spPr>
        <p:txBody>
          <a:bodyPr wrap="square" rtlCol="0">
            <a:spAutoFit/>
          </a:bodyPr>
          <a:lstStyle/>
          <a:p>
            <a:pPr marL="228600" marR="0" lvl="0" indent="-22860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800" b="1" i="0" u="none" strike="noStrike" kern="14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5 Summary and Path Forward</a:t>
            </a:r>
          </a:p>
          <a:p>
            <a:pPr marL="228600" marR="0" lvl="0" indent="-22860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Finding 5.1</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The U.S. could benefit from a systematic and overarching plan or framework for identifying, prioritizing, funding, and implementing sustained Earth observations that are critical for supporting our nation’s science, policy, and societal resilience goals.</a:t>
            </a:r>
          </a:p>
          <a:p>
            <a:pPr marL="228600" marR="0" lvl="0" indent="-22860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Finding 5.2</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A clear and unified approach to sustained Earth observations and determination of our national priorities for these observations may improve the effectiveness of the varied U.S. investments in Earth observations and associated information systems. Such an approach may also enable the United States to play a larger global leadership role in environmental stewardship, Earth system and climate science, and related public services</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endParaRPr>
          </a:p>
        </p:txBody>
      </p:sp>
      <p:sp>
        <p:nvSpPr>
          <p:cNvPr id="3" name="TextBox 2">
            <a:extLst>
              <a:ext uri="{FF2B5EF4-FFF2-40B4-BE49-F238E27FC236}">
                <a16:creationId xmlns:a16="http://schemas.microsoft.com/office/drawing/2014/main" id="{23908252-4F8B-0C9F-891D-CDBB610412B0}"/>
              </a:ext>
            </a:extLst>
          </p:cNvPr>
          <p:cNvSpPr txBox="1"/>
          <p:nvPr/>
        </p:nvSpPr>
        <p:spPr>
          <a:xfrm>
            <a:off x="3306726" y="1280248"/>
            <a:ext cx="4328429" cy="400110"/>
          </a:xfrm>
          <a:prstGeom prst="rect">
            <a:avLst/>
          </a:prstGeom>
          <a:noFill/>
        </p:spPr>
        <p:txBody>
          <a:bodyPr wrap="none" rtlCol="0">
            <a:spAutoFit/>
          </a:bodyPr>
          <a:lstStyle/>
          <a:p>
            <a:r>
              <a:rPr lang="en-US" sz="2000" dirty="0">
                <a:solidFill>
                  <a:schemeClr val="tx1"/>
                </a:solidFill>
              </a:rPr>
              <a:t>LIST OF FINDINGS – SLIDE 4 OF 4</a:t>
            </a:r>
          </a:p>
        </p:txBody>
      </p:sp>
    </p:spTree>
    <p:extLst>
      <p:ext uri="{BB962C8B-B14F-4D97-AF65-F5344CB8AC3E}">
        <p14:creationId xmlns:p14="http://schemas.microsoft.com/office/powerpoint/2010/main" val="3568314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65"/>
        <p:cNvGrpSpPr/>
        <p:nvPr/>
      </p:nvGrpSpPr>
      <p:grpSpPr>
        <a:xfrm>
          <a:off x="0" y="0"/>
          <a:ext cx="0" cy="0"/>
          <a:chOff x="0" y="0"/>
          <a:chExt cx="0" cy="0"/>
        </a:xfrm>
      </p:grpSpPr>
      <p:pic>
        <p:nvPicPr>
          <p:cNvPr id="1026" name="Picture 2">
            <a:extLst>
              <a:ext uri="{FF2B5EF4-FFF2-40B4-BE49-F238E27FC236}">
                <a16:creationId xmlns:a16="http://schemas.microsoft.com/office/drawing/2014/main" id="{9BD53035-9C26-7693-0146-D557B6FE0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926" y="1170430"/>
            <a:ext cx="9733570" cy="4477633"/>
          </a:xfrm>
          <a:prstGeom prst="rect">
            <a:avLst/>
          </a:prstGeom>
          <a:noFill/>
          <a:extLst>
            <a:ext uri="{909E8E84-426E-40DD-AFC4-6F175D3DCCD1}">
              <a14:hiddenFill xmlns:a14="http://schemas.microsoft.com/office/drawing/2010/main">
                <a:solidFill>
                  <a:srgbClr val="FFFFFF"/>
                </a:solidFill>
              </a14:hiddenFill>
            </a:ext>
          </a:extLst>
        </p:spPr>
      </p:pic>
      <p:sp>
        <p:nvSpPr>
          <p:cNvPr id="376" name="Google Shape;376;g1540466598a_0_878"/>
          <p:cNvSpPr txBox="1">
            <a:spLocks noGrp="1"/>
          </p:cNvSpPr>
          <p:nvPr>
            <p:ph type="title" idx="4294967295"/>
          </p:nvPr>
        </p:nvSpPr>
        <p:spPr>
          <a:xfrm>
            <a:off x="1321805" y="77837"/>
            <a:ext cx="9137650" cy="775597"/>
          </a:xfrm>
          <a:prstGeom prst="rect">
            <a:avLst/>
          </a:prstGeom>
          <a:noFill/>
          <a:ln>
            <a:noFill/>
          </a:ln>
        </p:spPr>
        <p:txBody>
          <a:bodyPr spcFirstLastPara="1" wrap="square" lIns="0" tIns="0" rIns="0" bIns="0" anchor="t" anchorCtr="0">
            <a:spAutoFit/>
          </a:bodyPr>
          <a:lstStyle/>
          <a:p>
            <a:pPr marL="12700" marR="0" lvl="0" indent="0" algn="ctr" rtl="0">
              <a:spcBef>
                <a:spcPts val="0"/>
              </a:spcBef>
              <a:spcAft>
                <a:spcPts val="0"/>
              </a:spcAft>
              <a:buNone/>
            </a:pPr>
            <a:r>
              <a:rPr lang="en-US" sz="2800" b="1" dirty="0">
                <a:solidFill>
                  <a:schemeClr val="tx1"/>
                </a:solidFill>
              </a:rPr>
              <a:t>Damages From Climate-related Disasters Have </a:t>
            </a:r>
            <a:br>
              <a:rPr lang="en-US" sz="2800" b="1" dirty="0">
                <a:solidFill>
                  <a:schemeClr val="tx1"/>
                </a:solidFill>
              </a:rPr>
            </a:br>
            <a:r>
              <a:rPr lang="en-US" sz="2800" b="1" dirty="0">
                <a:solidFill>
                  <a:schemeClr val="tx1"/>
                </a:solidFill>
              </a:rPr>
              <a:t>Quadrupled Between 1980’s And 2010’s</a:t>
            </a:r>
            <a:endParaRPr sz="2800" b="1" dirty="0">
              <a:solidFill>
                <a:schemeClr val="tx1"/>
              </a:solidFill>
            </a:endParaRPr>
          </a:p>
        </p:txBody>
      </p:sp>
      <p:sp>
        <p:nvSpPr>
          <p:cNvPr id="377" name="Google Shape;377;g1540466598a_0_878"/>
          <p:cNvSpPr txBox="1"/>
          <p:nvPr/>
        </p:nvSpPr>
        <p:spPr>
          <a:xfrm>
            <a:off x="1734375" y="2669824"/>
            <a:ext cx="1255387" cy="501000"/>
          </a:xfrm>
          <a:prstGeom prst="rect">
            <a:avLst/>
          </a:prstGeom>
          <a:noFill/>
          <a:ln>
            <a:noFill/>
          </a:ln>
        </p:spPr>
        <p:txBody>
          <a:bodyPr spcFirstLastPara="1" wrap="square" lIns="0" tIns="8475" rIns="0" bIns="0" anchor="t" anchorCtr="0">
            <a:spAutoFit/>
          </a:bodyPr>
          <a:lstStyle/>
          <a:p>
            <a:pPr marL="1270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44546A">
                    <a:lumMod val="60000"/>
                    <a:lumOff val="40000"/>
                  </a:srgbClr>
                </a:solidFill>
                <a:effectLst/>
                <a:uLnTx/>
                <a:uFillTx/>
                <a:latin typeface="Arial"/>
                <a:ea typeface="Arial"/>
                <a:cs typeface="Arial"/>
                <a:sym typeface="Arial"/>
              </a:rPr>
              <a:t>Climate.gov</a:t>
            </a:r>
            <a:r>
              <a:rPr kumimoji="0" lang="en-US" sz="1600" b="0" i="0" u="none" strike="noStrike" kern="0" cap="none" spc="0" normalizeH="0" baseline="0" noProof="0" dirty="0">
                <a:ln>
                  <a:noFill/>
                </a:ln>
                <a:solidFill>
                  <a:srgbClr val="44546A">
                    <a:lumMod val="60000"/>
                    <a:lumOff val="40000"/>
                  </a:srgbClr>
                </a:solidFill>
                <a:effectLst/>
                <a:uLnTx/>
                <a:uFillTx/>
                <a:latin typeface="Arial"/>
                <a:ea typeface="Arial"/>
                <a:cs typeface="Arial"/>
                <a:sym typeface="Arial"/>
              </a:rPr>
              <a:t> </a:t>
            </a:r>
          </a:p>
          <a:p>
            <a:pPr marL="1270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44546A">
                    <a:lumMod val="60000"/>
                    <a:lumOff val="40000"/>
                  </a:srgbClr>
                </a:solidFill>
                <a:effectLst/>
                <a:uLnTx/>
                <a:uFillTx/>
                <a:latin typeface="Arial"/>
                <a:ea typeface="Arial"/>
                <a:cs typeface="Arial"/>
                <a:sym typeface="Arial"/>
              </a:rPr>
              <a:t>Data: NCEI</a:t>
            </a:r>
            <a:endParaRPr kumimoji="0" sz="1600" b="0" i="0" u="none" strike="noStrike" kern="0" cap="none" spc="0" normalizeH="0" baseline="0" noProof="0" dirty="0">
              <a:ln>
                <a:noFill/>
              </a:ln>
              <a:solidFill>
                <a:srgbClr val="44546A">
                  <a:lumMod val="60000"/>
                  <a:lumOff val="40000"/>
                </a:srgbClr>
              </a:solidFill>
              <a:effectLst/>
              <a:uLnTx/>
              <a:uFillTx/>
              <a:latin typeface="Arial"/>
              <a:ea typeface="Arial"/>
              <a:cs typeface="Arial"/>
              <a:sym typeface="Arial"/>
            </a:endParaRPr>
          </a:p>
        </p:txBody>
      </p:sp>
      <p:sp>
        <p:nvSpPr>
          <p:cNvPr id="5" name="TextBox 4">
            <a:extLst>
              <a:ext uri="{FF2B5EF4-FFF2-40B4-BE49-F238E27FC236}">
                <a16:creationId xmlns:a16="http://schemas.microsoft.com/office/drawing/2014/main" id="{34E91C59-1218-7F1F-E05F-DB97D0B2A76E}"/>
              </a:ext>
            </a:extLst>
          </p:cNvPr>
          <p:cNvSpPr txBox="1"/>
          <p:nvPr/>
        </p:nvSpPr>
        <p:spPr>
          <a:xfrm>
            <a:off x="4869986" y="1963769"/>
            <a:ext cx="615808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B050"/>
                </a:solidFill>
                <a:effectLst/>
                <a:uLnTx/>
                <a:uFillTx/>
                <a:latin typeface="Arial"/>
                <a:cs typeface="Arial"/>
                <a:sym typeface="Arial"/>
              </a:rPr>
              <a:t>~$150B annually in the U.S. alone</a:t>
            </a:r>
            <a:endParaRPr kumimoji="0" lang="en-US" sz="1000" b="0" i="0" u="none" strike="noStrike" kern="0" cap="none" spc="0" normalizeH="0" baseline="0" noProof="0" dirty="0">
              <a:ln>
                <a:noFill/>
              </a:ln>
              <a:solidFill>
                <a:srgbClr val="00B05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97FD28EA-6BB7-421F-F6D6-82BC9818CDCF}"/>
              </a:ext>
            </a:extLst>
          </p:cNvPr>
          <p:cNvSpPr txBox="1"/>
          <p:nvPr/>
        </p:nvSpPr>
        <p:spPr>
          <a:xfrm>
            <a:off x="763297" y="5848375"/>
            <a:ext cx="10475317" cy="923330"/>
          </a:xfrm>
          <a:prstGeom prst="rect">
            <a:avLst/>
          </a:prstGeom>
          <a:solidFill>
            <a:srgbClr val="DFDDFF"/>
          </a:solidFill>
          <a:ln>
            <a:solidFill>
              <a:schemeClr val="tx1"/>
            </a:solidFill>
          </a:ln>
        </p:spPr>
        <p:txBody>
          <a:bodyPr wrap="square">
            <a:spAutoFit/>
          </a:bodyPr>
          <a:lstStyle/>
          <a:p>
            <a:pPr algn="ct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There is growing urgency for improved public and commercial services to support a resilient, secure, and thriving U.S. population and economy, particularly in the face of mounting decision-support needs for environmental stewardship and hazard response, and for climate change adaptation and mitigation actions. </a:t>
            </a:r>
          </a:p>
        </p:txBody>
      </p:sp>
      <p:pic>
        <p:nvPicPr>
          <p:cNvPr id="7" name="Google Shape;224;g1540466598a_0_0">
            <a:extLst>
              <a:ext uri="{FF2B5EF4-FFF2-40B4-BE49-F238E27FC236}">
                <a16:creationId xmlns:a16="http://schemas.microsoft.com/office/drawing/2014/main" id="{4D1CD9CD-71D2-D2A2-E000-C504427E0D66}"/>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2447" y="0"/>
            <a:ext cx="1078337" cy="748272"/>
          </a:xfrm>
          <a:custGeom>
            <a:avLst/>
            <a:gdLst/>
            <a:ahLst/>
            <a:cxnLst/>
            <a:rect l="l" t="t" r="r" b="b"/>
            <a:pathLst>
              <a:path w="4141760" h="4377846" extrusionOk="0">
                <a:moveTo>
                  <a:pt x="0" y="0"/>
                </a:moveTo>
                <a:lnTo>
                  <a:pt x="4141760" y="0"/>
                </a:lnTo>
                <a:lnTo>
                  <a:pt x="4141760" y="4377846"/>
                </a:lnTo>
                <a:lnTo>
                  <a:pt x="0" y="4377846"/>
                </a:lnTo>
                <a:close/>
              </a:path>
            </a:pathLst>
          </a:custGeom>
          <a:solidFill>
            <a:sysClr val="window" lastClr="FFFFFF"/>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65"/>
        <p:cNvGrpSpPr/>
        <p:nvPr/>
      </p:nvGrpSpPr>
      <p:grpSpPr>
        <a:xfrm>
          <a:off x="0" y="0"/>
          <a:ext cx="0" cy="0"/>
          <a:chOff x="0" y="0"/>
          <a:chExt cx="0" cy="0"/>
        </a:xfrm>
      </p:grpSpPr>
      <p:sp>
        <p:nvSpPr>
          <p:cNvPr id="6" name="TextBox 5">
            <a:extLst>
              <a:ext uri="{FF2B5EF4-FFF2-40B4-BE49-F238E27FC236}">
                <a16:creationId xmlns:a16="http://schemas.microsoft.com/office/drawing/2014/main" id="{61B98D81-A091-1F83-829D-686B7F2B3A62}"/>
              </a:ext>
            </a:extLst>
          </p:cNvPr>
          <p:cNvSpPr txBox="1"/>
          <p:nvPr/>
        </p:nvSpPr>
        <p:spPr>
          <a:xfrm>
            <a:off x="259571" y="3849735"/>
            <a:ext cx="5439477" cy="923330"/>
          </a:xfrm>
          <a:prstGeom prst="rect">
            <a:avLst/>
          </a:prstGeom>
          <a:solidFill>
            <a:srgbClr val="DFDDFF"/>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Many quantities measurable from satellites that have been shown to have scientific and/or decision-support value do not have a plan for sustained observations.*</a:t>
            </a:r>
            <a:endPar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 name="Google Shape;224;g1540466598a_0_0">
            <a:extLst>
              <a:ext uri="{FF2B5EF4-FFF2-40B4-BE49-F238E27FC236}">
                <a16:creationId xmlns:a16="http://schemas.microsoft.com/office/drawing/2014/main" id="{61643C4C-7A52-2D44-B462-3AFB9F07422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8382"/>
            <a:ext cx="1594884" cy="1015663"/>
          </a:xfrm>
          <a:custGeom>
            <a:avLst/>
            <a:gdLst/>
            <a:ahLst/>
            <a:cxnLst/>
            <a:rect l="l" t="t" r="r" b="b"/>
            <a:pathLst>
              <a:path w="4141760" h="4377846" extrusionOk="0">
                <a:moveTo>
                  <a:pt x="0" y="0"/>
                </a:moveTo>
                <a:lnTo>
                  <a:pt x="4141760" y="0"/>
                </a:lnTo>
                <a:lnTo>
                  <a:pt x="4141760" y="4377846"/>
                </a:lnTo>
                <a:lnTo>
                  <a:pt x="0" y="4377846"/>
                </a:lnTo>
                <a:close/>
              </a:path>
            </a:pathLst>
          </a:custGeom>
          <a:solidFill>
            <a:sysClr val="window" lastClr="FFFFFF"/>
          </a:solidFill>
          <a:ln>
            <a:noFill/>
          </a:ln>
        </p:spPr>
      </p:pic>
      <p:sp>
        <p:nvSpPr>
          <p:cNvPr id="9" name="TextBox 8">
            <a:extLst>
              <a:ext uri="{FF2B5EF4-FFF2-40B4-BE49-F238E27FC236}">
                <a16:creationId xmlns:a16="http://schemas.microsoft.com/office/drawing/2014/main" id="{B0621CE9-1868-698A-8768-DCEFEF19B443}"/>
              </a:ext>
            </a:extLst>
          </p:cNvPr>
          <p:cNvSpPr txBox="1"/>
          <p:nvPr/>
        </p:nvSpPr>
        <p:spPr>
          <a:xfrm>
            <a:off x="259571" y="1621368"/>
            <a:ext cx="5290624" cy="1015663"/>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As </a:t>
            </a:r>
            <a:r>
              <a:rPr lang="en-US" sz="2000" b="1" dirty="0">
                <a:latin typeface="Calibri" panose="020F0502020204030204" pitchFamily="34" charset="0"/>
                <a:cs typeface="Calibri" panose="020F0502020204030204" pitchFamily="34" charset="0"/>
              </a:rPr>
              <a:t>with </a:t>
            </a:r>
            <a:r>
              <a:rPr kumimoji="0" 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weather, significant science and societal benefits have been </a:t>
            </a:r>
            <a:r>
              <a:rPr lang="en-US" sz="2000" b="1" dirty="0">
                <a:latin typeface="Calibri" panose="020F0502020204030204" pitchFamily="34" charset="0"/>
                <a:cs typeface="Calibri" panose="020F0502020204030204" pitchFamily="34" charset="0"/>
              </a:rPr>
              <a:t>demonstrated</a:t>
            </a:r>
            <a:r>
              <a:rPr kumimoji="0" 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from other long-record, satellite observations of the Earth </a:t>
            </a:r>
          </a:p>
        </p:txBody>
      </p:sp>
      <p:sp>
        <p:nvSpPr>
          <p:cNvPr id="7" name="TextBox 6">
            <a:extLst>
              <a:ext uri="{FF2B5EF4-FFF2-40B4-BE49-F238E27FC236}">
                <a16:creationId xmlns:a16="http://schemas.microsoft.com/office/drawing/2014/main" id="{6CB27B2F-F683-6E1D-4B02-241992A4D85F}"/>
              </a:ext>
            </a:extLst>
          </p:cNvPr>
          <p:cNvSpPr txBox="1"/>
          <p:nvPr/>
        </p:nvSpPr>
        <p:spPr>
          <a:xfrm>
            <a:off x="202863" y="5738494"/>
            <a:ext cx="569466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*Examples include: </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precipitation, soil moisture, streamflow, snowpack, greenhouse gas concentrations and emissions, stratospheric ozone, radiation budget, aerosol/cloud profiles, ocean salinity and surface winds</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 name="Picture 7">
            <a:extLst>
              <a:ext uri="{FF2B5EF4-FFF2-40B4-BE49-F238E27FC236}">
                <a16:creationId xmlns:a16="http://schemas.microsoft.com/office/drawing/2014/main" id="{A2BA2842-55BE-7205-036F-124D40C23A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41477"/>
            <a:ext cx="5980435" cy="6899478"/>
          </a:xfrm>
          <a:prstGeom prst="rect">
            <a:avLst/>
          </a:prstGeom>
        </p:spPr>
      </p:pic>
    </p:spTree>
    <p:extLst>
      <p:ext uri="{BB962C8B-B14F-4D97-AF65-F5344CB8AC3E}">
        <p14:creationId xmlns:p14="http://schemas.microsoft.com/office/powerpoint/2010/main" val="322039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5465925079_0_25"/>
          <p:cNvSpPr txBox="1">
            <a:spLocks noGrp="1"/>
          </p:cNvSpPr>
          <p:nvPr>
            <p:ph type="sldNum" idx="12"/>
          </p:nvPr>
        </p:nvSpPr>
        <p:spPr>
          <a:xfrm>
            <a:off x="8610600" y="6356351"/>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38" name="Google Shape;238;g15465925079_0_25"/>
          <p:cNvSpPr txBox="1"/>
          <p:nvPr/>
        </p:nvSpPr>
        <p:spPr>
          <a:xfrm>
            <a:off x="304800" y="3086989"/>
            <a:ext cx="11391014" cy="3000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15000"/>
              </a:lnSpc>
              <a:spcBef>
                <a:spcPts val="150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7030A0"/>
                </a:solidFill>
                <a:effectLst/>
                <a:highlight>
                  <a:srgbClr val="FFFFFF"/>
                </a:highlight>
                <a:uLnTx/>
                <a:uFillTx/>
                <a:latin typeface="Arial"/>
                <a:cs typeface="Arial"/>
                <a:sym typeface="Arial"/>
              </a:rPr>
              <a:t>The Keck Institute for Space Studies (KISS) was established at the Caltech in January 2008 with a $24 million grant over 8 years from the W. M. Keck Foundation. </a:t>
            </a:r>
          </a:p>
          <a:p>
            <a:pPr marL="0" marR="0" lvl="0" indent="0" algn="l" defTabSz="914400" rtl="0" eaLnBrk="1" fontAlgn="auto" latinLnBrk="0" hangingPunct="1">
              <a:lnSpc>
                <a:spcPct val="115000"/>
              </a:lnSpc>
              <a:spcBef>
                <a:spcPts val="150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7030A0"/>
                </a:solidFill>
                <a:effectLst/>
                <a:highlight>
                  <a:srgbClr val="FFFFFF"/>
                </a:highlight>
                <a:uLnTx/>
                <a:uFillTx/>
                <a:latin typeface="Arial"/>
                <a:cs typeface="Arial"/>
                <a:sym typeface="Arial"/>
              </a:rPr>
              <a:t>The Institute is a "think and do tank," whose primary purpose is to bring together a broad spectrum of scientists and engineers for sustained technical interaction aimed at developing new space mission concepts and technology.</a:t>
            </a:r>
          </a:p>
          <a:p>
            <a:pPr marL="0" marR="0" lvl="0" indent="0" algn="l" defTabSz="914400" rtl="0" eaLnBrk="1" fontAlgn="auto" latinLnBrk="0" hangingPunct="1">
              <a:lnSpc>
                <a:spcPct val="115000"/>
              </a:lnSpc>
              <a:spcBef>
                <a:spcPts val="150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7030A0"/>
                </a:solidFill>
                <a:effectLst/>
                <a:highlight>
                  <a:srgbClr val="FFFFFF"/>
                </a:highlight>
                <a:uLnTx/>
                <a:uFillTx/>
                <a:latin typeface="Arial"/>
                <a:cs typeface="Arial"/>
                <a:sym typeface="Arial"/>
              </a:rPr>
              <a:t>The Institute is centered on the intellectual, instrumentation, and research strengths of the Caltech Campus and JPL — and augments those strengths by inviting external experts from academia, government, and industry to engage in its programs. </a:t>
            </a:r>
          </a:p>
        </p:txBody>
      </p:sp>
      <p:pic>
        <p:nvPicPr>
          <p:cNvPr id="239" name="Google Shape;239;g15465925079_0_25"/>
          <p:cNvPicPr preferRelativeResize="0"/>
          <p:nvPr/>
        </p:nvPicPr>
        <p:blipFill>
          <a:blip r:embed="rId3">
            <a:alphaModFix/>
          </a:blip>
          <a:stretch>
            <a:fillRect/>
          </a:stretch>
        </p:blipFill>
        <p:spPr>
          <a:xfrm>
            <a:off x="304800" y="520546"/>
            <a:ext cx="3899934" cy="2180124"/>
          </a:xfrm>
          <a:prstGeom prst="rect">
            <a:avLst/>
          </a:prstGeom>
          <a:noFill/>
          <a:ln>
            <a:noFill/>
          </a:ln>
        </p:spPr>
      </p:pic>
      <p:pic>
        <p:nvPicPr>
          <p:cNvPr id="240" name="Google Shape;240;g15465925079_0_25"/>
          <p:cNvPicPr preferRelativeResize="0"/>
          <p:nvPr/>
        </p:nvPicPr>
        <p:blipFill>
          <a:blip r:embed="rId4">
            <a:alphaModFix/>
          </a:blip>
          <a:stretch>
            <a:fillRect/>
          </a:stretch>
        </p:blipFill>
        <p:spPr>
          <a:xfrm>
            <a:off x="4635795" y="208173"/>
            <a:ext cx="6933651" cy="26094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B4BA2E-30B9-346F-E4C7-1969EF3A177B}"/>
              </a:ext>
            </a:extLst>
          </p:cNvPr>
          <p:cNvSpPr txBox="1"/>
          <p:nvPr/>
        </p:nvSpPr>
        <p:spPr>
          <a:xfrm>
            <a:off x="2838448" y="727122"/>
            <a:ext cx="4503313" cy="4832092"/>
          </a:xfrm>
          <a:prstGeom prst="rect">
            <a:avLst/>
          </a:prstGeom>
          <a:noFill/>
        </p:spPr>
        <p:txBody>
          <a:bodyPr wrap="square" numCol="1"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Waleed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Abdalati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 University of Colorado Boulder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Nancy Baker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Naval Research Laboratory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Stacey Boland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Jet Propulsion Laboratory/Caltech/NASA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Michael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Bonadonna</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National Environmental Satellite, Data, and Information Service, NOAA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Carol Anne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Clayson</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Woods Hole Oceanographic Institution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Belay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Demoz</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University of Maryland, Baltimore County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Kelsey Foster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Stanford University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Christian Frankenberg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Caltech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Maria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Hakuba</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Jet Propulsion Laboratory/Caltech/NASA  </a:t>
            </a:r>
          </a:p>
          <a:p>
            <a:pPr marL="342900" indent="-342900">
              <a:buClrTx/>
              <a:buFont typeface="+mj-lt"/>
              <a:buAutoNum type="arabicPeriod"/>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Therese Jorgensen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NASA Ames Research Center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Ryan Kramer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University of Maryland, Baltimore County/NASA Goddard Space Flight Center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Daniel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Limonadi</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Jet Propulsion Laboratory/Caltech/NASA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Anna Michalak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Carnegie Institution for Science/Stanford University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Asal</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Naseri</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Space Dynamics Laboratory</a:t>
            </a:r>
          </a:p>
        </p:txBody>
      </p:sp>
      <p:sp>
        <p:nvSpPr>
          <p:cNvPr id="10" name="TextBox 9">
            <a:extLst>
              <a:ext uri="{FF2B5EF4-FFF2-40B4-BE49-F238E27FC236}">
                <a16:creationId xmlns:a16="http://schemas.microsoft.com/office/drawing/2014/main" id="{6E446E73-440E-635E-38AB-DB453696640B}"/>
              </a:ext>
            </a:extLst>
          </p:cNvPr>
          <p:cNvSpPr txBox="1"/>
          <p:nvPr/>
        </p:nvSpPr>
        <p:spPr>
          <a:xfrm>
            <a:off x="8984005" y="5420715"/>
            <a:ext cx="2616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a:t>
            </a:r>
          </a:p>
        </p:txBody>
      </p:sp>
      <p:sp>
        <p:nvSpPr>
          <p:cNvPr id="8" name="Google Shape;546;g15465925079_0_0">
            <a:extLst>
              <a:ext uri="{FF2B5EF4-FFF2-40B4-BE49-F238E27FC236}">
                <a16:creationId xmlns:a16="http://schemas.microsoft.com/office/drawing/2014/main" id="{28960362-793F-4B37-9FB1-839B5D957442}"/>
              </a:ext>
            </a:extLst>
          </p:cNvPr>
          <p:cNvSpPr/>
          <p:nvPr/>
        </p:nvSpPr>
        <p:spPr>
          <a:xfrm>
            <a:off x="1910280" y="87862"/>
            <a:ext cx="8130013" cy="577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7030A0"/>
              </a:buClr>
              <a:buSzPts val="1600"/>
              <a:buFont typeface="Arial"/>
              <a:buNone/>
              <a:tabLst/>
              <a:defRPr/>
            </a:pPr>
            <a:r>
              <a:rPr kumimoji="0" lang="en-US" sz="2800" b="1" i="0" u="none" strike="noStrike" kern="0" cap="none" spc="0" normalizeH="0" baseline="0" noProof="0" dirty="0">
                <a:ln>
                  <a:noFill/>
                </a:ln>
                <a:solidFill>
                  <a:srgbClr val="7030A0"/>
                </a:solidFill>
                <a:effectLst/>
                <a:uLnTx/>
                <a:uFillTx/>
                <a:latin typeface="Arial"/>
                <a:ea typeface="Calibri"/>
                <a:cs typeface="Calibri"/>
                <a:sym typeface="Calibri"/>
              </a:rPr>
              <a:t>Study Participants </a:t>
            </a:r>
          </a:p>
        </p:txBody>
      </p:sp>
      <p:pic>
        <p:nvPicPr>
          <p:cNvPr id="9" name="Picture 2">
            <a:extLst>
              <a:ext uri="{FF2B5EF4-FFF2-40B4-BE49-F238E27FC236}">
                <a16:creationId xmlns:a16="http://schemas.microsoft.com/office/drawing/2014/main" id="{71E3EF45-E750-4341-8D4A-6ECFF21CF9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2749" y="854054"/>
            <a:ext cx="1949451" cy="1062964"/>
          </a:xfrm>
          <a:prstGeom prst="rect">
            <a:avLst/>
          </a:prstGeom>
          <a:solidFill>
            <a:schemeClr val="bg1"/>
          </a:solidFill>
        </p:spPr>
      </p:pic>
      <p:pic>
        <p:nvPicPr>
          <p:cNvPr id="13" name="Picture 12">
            <a:extLst>
              <a:ext uri="{FF2B5EF4-FFF2-40B4-BE49-F238E27FC236}">
                <a16:creationId xmlns:a16="http://schemas.microsoft.com/office/drawing/2014/main" id="{7CCE7D30-D8BB-47D4-8A75-4FCCB9DED4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2749" y="1901716"/>
            <a:ext cx="2355850" cy="1041443"/>
          </a:xfrm>
          <a:prstGeom prst="rect">
            <a:avLst/>
          </a:prstGeom>
        </p:spPr>
      </p:pic>
      <p:pic>
        <p:nvPicPr>
          <p:cNvPr id="15" name="Picture 14">
            <a:extLst>
              <a:ext uri="{FF2B5EF4-FFF2-40B4-BE49-F238E27FC236}">
                <a16:creationId xmlns:a16="http://schemas.microsoft.com/office/drawing/2014/main" id="{0930EA87-9D89-4F68-BFF0-007C291BDCF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480357" y="2927587"/>
            <a:ext cx="1058585" cy="1193801"/>
          </a:xfrm>
          <a:prstGeom prst="rect">
            <a:avLst/>
          </a:prstGeom>
        </p:spPr>
      </p:pic>
      <p:pic>
        <p:nvPicPr>
          <p:cNvPr id="17" name="Picture 16">
            <a:extLst>
              <a:ext uri="{FF2B5EF4-FFF2-40B4-BE49-F238E27FC236}">
                <a16:creationId xmlns:a16="http://schemas.microsoft.com/office/drawing/2014/main" id="{D1E61048-8259-4F34-8EE5-0FDEC0D4807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76400" y="2995195"/>
            <a:ext cx="1092200" cy="1058585"/>
          </a:xfrm>
          <a:prstGeom prst="rect">
            <a:avLst/>
          </a:prstGeom>
        </p:spPr>
      </p:pic>
      <p:pic>
        <p:nvPicPr>
          <p:cNvPr id="19" name="Picture 18">
            <a:extLst>
              <a:ext uri="{FF2B5EF4-FFF2-40B4-BE49-F238E27FC236}">
                <a16:creationId xmlns:a16="http://schemas.microsoft.com/office/drawing/2014/main" id="{0CA8C85D-CA1C-4BD2-B4D4-4E1885D999F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962447" y="4666739"/>
            <a:ext cx="1256453" cy="2355849"/>
          </a:xfrm>
          <a:prstGeom prst="rect">
            <a:avLst/>
          </a:prstGeom>
        </p:spPr>
      </p:pic>
      <p:pic>
        <p:nvPicPr>
          <p:cNvPr id="21" name="Picture 20">
            <a:extLst>
              <a:ext uri="{FF2B5EF4-FFF2-40B4-BE49-F238E27FC236}">
                <a16:creationId xmlns:a16="http://schemas.microsoft.com/office/drawing/2014/main" id="{B6543455-ECE2-485D-A200-02797B8A597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5400000">
            <a:off x="477874" y="4034064"/>
            <a:ext cx="1058585" cy="1198767"/>
          </a:xfrm>
          <a:prstGeom prst="rect">
            <a:avLst/>
          </a:prstGeom>
        </p:spPr>
      </p:pic>
      <p:pic>
        <p:nvPicPr>
          <p:cNvPr id="23" name="Picture 22">
            <a:extLst>
              <a:ext uri="{FF2B5EF4-FFF2-40B4-BE49-F238E27FC236}">
                <a16:creationId xmlns:a16="http://schemas.microsoft.com/office/drawing/2014/main" id="{5880800B-45A2-4D63-BCC8-9430B9C3E9E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676401" y="4104155"/>
            <a:ext cx="1092198" cy="1061907"/>
          </a:xfrm>
          <a:prstGeom prst="rect">
            <a:avLst/>
          </a:prstGeom>
        </p:spPr>
      </p:pic>
      <p:sp>
        <p:nvSpPr>
          <p:cNvPr id="2" name="TextBox 1">
            <a:extLst>
              <a:ext uri="{FF2B5EF4-FFF2-40B4-BE49-F238E27FC236}">
                <a16:creationId xmlns:a16="http://schemas.microsoft.com/office/drawing/2014/main" id="{DA2B75EB-4646-8433-2B06-1806210C01E8}"/>
              </a:ext>
            </a:extLst>
          </p:cNvPr>
          <p:cNvSpPr txBox="1"/>
          <p:nvPr/>
        </p:nvSpPr>
        <p:spPr>
          <a:xfrm>
            <a:off x="7341764" y="727121"/>
            <a:ext cx="4726505" cy="504753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Pat Patterson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Space Dynamics Laboratory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Peter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Pilewskie</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University of Colorado Boulder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Steven </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Platnick</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NASA Goddard Space Flight Center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Charlie Powell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University of Michigan / NOAA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Jeff </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Privette</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NOAA's National Centers for Environmental Information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Chris </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Ruf</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University of Michigan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Tapio</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Schneider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Caltech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Jörg</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Schulz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European Organization for the Exploitation of Meteorological Satellites (EUMETSAT)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Paul </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Selmants</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U.S. Geological Survey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Rashmi Shah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Jet Propulsion Laboratory/Caltech/NASA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Qianqian Song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University of Maryland, Baltimore County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Graeme Stephens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Jet Propulsion Laboratory/Caltech/NASA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Timothy Stryker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USGS National Land Imaging Program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Wenying</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Su</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NASA Langley Research Center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Mathew Van Den Heever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University of Colorado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Anna </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Veldman</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UCLA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Duane </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Waliser</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Jet Propulsion Laboratory/Caltech/NASA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Elizabeth </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Weatherhead</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Jupiter Intelligence and University of Colorado Boulder</a:t>
            </a:r>
          </a:p>
        </p:txBody>
      </p:sp>
      <p:sp>
        <p:nvSpPr>
          <p:cNvPr id="3" name="TextBox 2">
            <a:extLst>
              <a:ext uri="{FF2B5EF4-FFF2-40B4-BE49-F238E27FC236}">
                <a16:creationId xmlns:a16="http://schemas.microsoft.com/office/drawing/2014/main" id="{91073D20-25CC-3F8F-E44E-6483493B061B}"/>
              </a:ext>
            </a:extLst>
          </p:cNvPr>
          <p:cNvSpPr txBox="1"/>
          <p:nvPr/>
        </p:nvSpPr>
        <p:spPr>
          <a:xfrm>
            <a:off x="3541222" y="5916419"/>
            <a:ext cx="8050602" cy="738664"/>
          </a:xfrm>
          <a:prstGeom prst="rect">
            <a:avLst/>
          </a:prstGeom>
          <a:noFill/>
        </p:spPr>
        <p:txBody>
          <a:bodyPr wrap="none" rtlCol="0">
            <a:spAutoFit/>
          </a:bodyPr>
          <a:lstStyle/>
          <a:p>
            <a:r>
              <a:rPr lang="en-US" i="1" dirty="0">
                <a:solidFill>
                  <a:srgbClr val="7030A0"/>
                </a:solidFill>
              </a:rPr>
              <a:t>9 on or previously on CESAS and/or 2017 ESAS Decadal Survey</a:t>
            </a:r>
          </a:p>
          <a:p>
            <a:r>
              <a:rPr lang="en-US" i="1" dirty="0">
                <a:solidFill>
                  <a:srgbClr val="7030A0"/>
                </a:solidFill>
              </a:rPr>
              <a:t>7 Early Career members</a:t>
            </a:r>
          </a:p>
          <a:p>
            <a:r>
              <a:rPr lang="en-US" i="1" dirty="0">
                <a:solidFill>
                  <a:srgbClr val="7030A0"/>
                </a:solidFill>
              </a:rPr>
              <a:t>4 NASA Centers, 3 NOAA, 2 USGS, Navy, Universities, EUMETSAT, GCOS/CEOS, small </a:t>
            </a:r>
            <a:r>
              <a:rPr lang="en-US" i="1" dirty="0" err="1">
                <a:solidFill>
                  <a:srgbClr val="7030A0"/>
                </a:solidFill>
              </a:rPr>
              <a:t>sats</a:t>
            </a:r>
            <a:r>
              <a:rPr lang="en-US" i="1" dirty="0">
                <a:solidFill>
                  <a:srgbClr val="7030A0"/>
                </a:solidFill>
              </a:rPr>
              <a:t>, etc.</a:t>
            </a:r>
          </a:p>
        </p:txBody>
      </p:sp>
    </p:spTree>
    <p:extLst>
      <p:ext uri="{BB962C8B-B14F-4D97-AF65-F5344CB8AC3E}">
        <p14:creationId xmlns:p14="http://schemas.microsoft.com/office/powerpoint/2010/main" val="708429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4" name="Google Shape;544;g15465925079_0_0"/>
          <p:cNvSpPr txBox="1"/>
          <p:nvPr/>
        </p:nvSpPr>
        <p:spPr>
          <a:xfrm>
            <a:off x="618559" y="2479208"/>
            <a:ext cx="6046668" cy="246217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7030A0"/>
              </a:buClr>
              <a:buSzPts val="1400"/>
              <a:buFont typeface="Calibri"/>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KISS Study Proposal</a:t>
            </a:r>
          </a:p>
          <a:p>
            <a:pPr marL="0" marR="0" lvl="0" indent="0" algn="just" defTabSz="914400" rtl="0" eaLnBrk="1" fontAlgn="auto" latinLnBrk="0" hangingPunct="1">
              <a:lnSpc>
                <a:spcPct val="100000"/>
              </a:lnSpc>
              <a:spcBef>
                <a:spcPts val="0"/>
              </a:spcBef>
              <a:spcAft>
                <a:spcPts val="0"/>
              </a:spcAft>
              <a:buClr>
                <a:srgbClr val="7030A0"/>
              </a:buClr>
              <a:buSzPts val="1400"/>
              <a:buFont typeface="Calibri"/>
              <a:buNone/>
              <a:tabLst/>
              <a:defRPr/>
            </a:pPr>
            <a:endParaRPr kumimoji="0" lang="en-US" sz="6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7030A0"/>
              </a:buClr>
              <a:buSzPts val="1400"/>
              <a:buFont typeface="Calibri"/>
              <a:buNone/>
              <a:tabLst/>
              <a:defRPr/>
            </a:pPr>
            <a:r>
              <a:rPr kumimoji="0" lang="en-US" sz="2000" b="1" i="0" u="none" strike="noStrike" kern="0" cap="none" spc="0" normalizeH="0" baseline="0" noProof="0" dirty="0">
                <a:ln>
                  <a:noFill/>
                </a:ln>
                <a:solidFill>
                  <a:srgbClr val="7030A0"/>
                </a:solidFill>
                <a:effectLst/>
                <a:uLnTx/>
                <a:uFillTx/>
                <a:latin typeface="Calibri"/>
                <a:ea typeface="Calibri"/>
                <a:cs typeface="Calibri"/>
                <a:sym typeface="Calibri"/>
              </a:rPr>
              <a:t>The</a:t>
            </a:r>
            <a:r>
              <a:rPr kumimoji="0" lang="en-US" sz="2000" b="0" i="0" u="none" strike="noStrike" kern="0" cap="none" spc="0" normalizeH="0" baseline="0" noProof="0" dirty="0">
                <a:ln>
                  <a:noFill/>
                </a:ln>
                <a:solidFill>
                  <a:srgbClr val="7030A0"/>
                </a:solidFill>
                <a:effectLst/>
                <a:uLnTx/>
                <a:uFillTx/>
                <a:latin typeface="Calibri"/>
                <a:ea typeface="Calibri"/>
                <a:cs typeface="Calibri"/>
                <a:sym typeface="Calibri"/>
              </a:rPr>
              <a:t> </a:t>
            </a:r>
            <a:r>
              <a:rPr kumimoji="0" lang="en-US" sz="2000" b="1" i="0" u="none" strike="noStrike" kern="0" cap="none" spc="0" normalizeH="0" baseline="0" noProof="0" dirty="0">
                <a:ln>
                  <a:noFill/>
                </a:ln>
                <a:solidFill>
                  <a:srgbClr val="7030A0"/>
                </a:solidFill>
                <a:effectLst/>
                <a:uLnTx/>
                <a:uFillTx/>
                <a:latin typeface="Calibri"/>
                <a:ea typeface="Calibri"/>
                <a:cs typeface="Calibri"/>
                <a:sym typeface="Calibri"/>
              </a:rPr>
              <a:t>goal of this study program</a:t>
            </a:r>
            <a:r>
              <a:rPr kumimoji="0" lang="en-US" sz="2000" b="0" i="0" u="none" strike="noStrike" kern="0" cap="none" spc="0" normalizeH="0" baseline="0" noProof="0" dirty="0">
                <a:ln>
                  <a:noFill/>
                </a:ln>
                <a:solidFill>
                  <a:srgbClr val="7030A0"/>
                </a:solidFill>
                <a:effectLst/>
                <a:uLnTx/>
                <a:uFillTx/>
                <a:latin typeface="Calibri"/>
                <a:ea typeface="Calibri"/>
                <a:cs typeface="Calibri"/>
                <a:sym typeface="Calibri"/>
              </a:rPr>
              <a:t> </a:t>
            </a:r>
            <a:r>
              <a:rPr kumimoji="0" lang="en-US" sz="2000" b="1" i="0" u="none" strike="noStrike" kern="0" cap="none" spc="0" normalizeH="0" baseline="0" noProof="0" dirty="0">
                <a:ln>
                  <a:noFill/>
                </a:ln>
                <a:solidFill>
                  <a:srgbClr val="7030A0"/>
                </a:solidFill>
                <a:effectLst/>
                <a:uLnTx/>
                <a:uFillTx/>
                <a:latin typeface="Calibri"/>
                <a:ea typeface="Calibri"/>
                <a:cs typeface="Calibri"/>
                <a:sym typeface="Calibri"/>
              </a:rPr>
              <a:t>is help accelerate discussions and plans for a greater and more impactful U.S. contribution to the global climate observing system.  </a:t>
            </a:r>
            <a:r>
              <a:rPr kumimoji="0" lang="en-US" sz="1600" b="0" i="1" u="none" strike="noStrike" kern="0" cap="none" spc="0" normalizeH="0" baseline="0" noProof="0" dirty="0">
                <a:ln>
                  <a:noFill/>
                </a:ln>
                <a:solidFill>
                  <a:srgbClr val="7030A0"/>
                </a:solidFill>
                <a:effectLst/>
                <a:uLnTx/>
                <a:uFillTx/>
                <a:latin typeface="Calibri"/>
                <a:ea typeface="Calibri"/>
                <a:cs typeface="Calibri"/>
                <a:sym typeface="Calibri"/>
              </a:rPr>
              <a:t>In this context, “climate” includes observations that support climate science and process understanding, as well as monitoring for situational awareness, climate services, impact response, adaptation, and mitigation assessments. </a:t>
            </a:r>
            <a:endParaRPr kumimoji="0" sz="2000" b="0" i="1" u="none" strike="noStrike" kern="0" cap="none" spc="0" normalizeH="0" baseline="0" noProof="0" dirty="0">
              <a:ln>
                <a:noFill/>
              </a:ln>
              <a:solidFill>
                <a:srgbClr val="000000"/>
              </a:solidFill>
              <a:effectLst/>
              <a:uLnTx/>
              <a:uFillTx/>
              <a:latin typeface="Arial"/>
              <a:cs typeface="Arial"/>
              <a:sym typeface="Arial"/>
            </a:endParaRPr>
          </a:p>
        </p:txBody>
      </p:sp>
      <p:sp>
        <p:nvSpPr>
          <p:cNvPr id="545" name="Google Shape;545;g15465925079_0_0"/>
          <p:cNvSpPr/>
          <p:nvPr/>
        </p:nvSpPr>
        <p:spPr>
          <a:xfrm>
            <a:off x="2828624" y="193261"/>
            <a:ext cx="6292516" cy="63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2700" b="1" i="0" u="none" strike="noStrike" kern="0" cap="none" spc="0" normalizeH="0" baseline="0" noProof="0" dirty="0">
                <a:ln>
                  <a:noFill/>
                </a:ln>
                <a:solidFill>
                  <a:srgbClr val="000000"/>
                </a:solidFill>
                <a:effectLst/>
                <a:uLnTx/>
                <a:uFillTx/>
                <a:latin typeface="Calibri"/>
                <a:ea typeface="Calibri"/>
                <a:cs typeface="Calibri"/>
                <a:sym typeface="Calibri"/>
              </a:rPr>
              <a:t>Selected for the 2022 KISS Study Program</a:t>
            </a:r>
            <a:endParaRPr kumimoji="0" sz="2300" b="1" i="0" u="none" strike="noStrike" kern="0" cap="none" spc="0" normalizeH="0" baseline="0" noProof="0" dirty="0">
              <a:ln>
                <a:noFill/>
              </a:ln>
              <a:solidFill>
                <a:srgbClr val="000000"/>
              </a:solidFill>
              <a:effectLst/>
              <a:uLnTx/>
              <a:uFillTx/>
              <a:latin typeface="Arial"/>
              <a:cs typeface="Arial"/>
              <a:sym typeface="Arial"/>
            </a:endParaRPr>
          </a:p>
        </p:txBody>
      </p:sp>
      <p:sp>
        <p:nvSpPr>
          <p:cNvPr id="546" name="Google Shape;546;g15465925079_0_0"/>
          <p:cNvSpPr/>
          <p:nvPr/>
        </p:nvSpPr>
        <p:spPr>
          <a:xfrm>
            <a:off x="1089084" y="725765"/>
            <a:ext cx="10013832" cy="577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7030A0"/>
              </a:buClr>
              <a:buSzPts val="1600"/>
              <a:buFont typeface="Calibri"/>
              <a:buNone/>
              <a:tabLst/>
              <a:defRPr/>
            </a:pPr>
            <a:r>
              <a:rPr kumimoji="0" lang="en-US" sz="2400" b="1" i="0" u="none" strike="noStrike" kern="0" cap="none" spc="0" normalizeH="0" baseline="0" noProof="0" dirty="0">
                <a:ln>
                  <a:noFill/>
                </a:ln>
                <a:solidFill>
                  <a:srgbClr val="7030A0"/>
                </a:solidFill>
                <a:effectLst/>
                <a:uLnTx/>
                <a:uFillTx/>
                <a:latin typeface="Arial"/>
                <a:ea typeface="Calibri"/>
                <a:cs typeface="Calibri"/>
                <a:sym typeface="Calibri"/>
              </a:rPr>
              <a:t>Towards a U.S. Framework for Continuity of Satellite Observations of Earth’s Climate and for Supporting Societal Resilience</a:t>
            </a:r>
            <a:endParaRPr kumimoji="0"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3" name="Group 12">
            <a:extLst>
              <a:ext uri="{FF2B5EF4-FFF2-40B4-BE49-F238E27FC236}">
                <a16:creationId xmlns:a16="http://schemas.microsoft.com/office/drawing/2014/main" id="{469CD525-21AB-12B3-ED70-EDCD54F7CAF9}"/>
              </a:ext>
            </a:extLst>
          </p:cNvPr>
          <p:cNvGrpSpPr/>
          <p:nvPr/>
        </p:nvGrpSpPr>
        <p:grpSpPr>
          <a:xfrm>
            <a:off x="8083200" y="2441950"/>
            <a:ext cx="3270600" cy="2477842"/>
            <a:chOff x="8083200" y="2333207"/>
            <a:chExt cx="3270600" cy="2477842"/>
          </a:xfrm>
        </p:grpSpPr>
        <p:sp>
          <p:nvSpPr>
            <p:cNvPr id="2" name="Google Shape;586;g1540466598a_0_127">
              <a:extLst>
                <a:ext uri="{FF2B5EF4-FFF2-40B4-BE49-F238E27FC236}">
                  <a16:creationId xmlns:a16="http://schemas.microsoft.com/office/drawing/2014/main" id="{E9501256-F13F-9D36-56B6-6EFC96D59CBC}"/>
                </a:ext>
              </a:extLst>
            </p:cNvPr>
            <p:cNvSpPr/>
            <p:nvPr/>
          </p:nvSpPr>
          <p:spPr>
            <a:xfrm>
              <a:off x="8105951" y="3771203"/>
              <a:ext cx="3225300" cy="235500"/>
            </a:xfrm>
            <a:prstGeom prst="rect">
              <a:avLst/>
            </a:prstGeom>
            <a:solidFill>
              <a:srgbClr val="E1EFD8"/>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 name="Google Shape;587;g1540466598a_0_127">
              <a:extLst>
                <a:ext uri="{FF2B5EF4-FFF2-40B4-BE49-F238E27FC236}">
                  <a16:creationId xmlns:a16="http://schemas.microsoft.com/office/drawing/2014/main" id="{18F4C00A-D7DD-EDC2-31B4-121647084EE8}"/>
                </a:ext>
              </a:extLst>
            </p:cNvPr>
            <p:cNvSpPr txBox="1"/>
            <p:nvPr/>
          </p:nvSpPr>
          <p:spPr>
            <a:xfrm>
              <a:off x="8123224" y="3735708"/>
              <a:ext cx="1754100" cy="3078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Calibri"/>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KISS Study Outcome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588;g1540466598a_0_127">
              <a:extLst>
                <a:ext uri="{FF2B5EF4-FFF2-40B4-BE49-F238E27FC236}">
                  <a16:creationId xmlns:a16="http://schemas.microsoft.com/office/drawing/2014/main" id="{272B6BC6-8695-95B8-2CBA-5FA23922C476}"/>
                </a:ext>
              </a:extLst>
            </p:cNvPr>
            <p:cNvSpPr/>
            <p:nvPr/>
          </p:nvSpPr>
          <p:spPr>
            <a:xfrm>
              <a:off x="9189765" y="3373207"/>
              <a:ext cx="2141400" cy="400800"/>
            </a:xfrm>
            <a:prstGeom prst="rect">
              <a:avLst/>
            </a:prstGeom>
            <a:solidFill>
              <a:srgbClr val="C4E0B2"/>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 name="Google Shape;589;g1540466598a_0_127">
              <a:extLst>
                <a:ext uri="{FF2B5EF4-FFF2-40B4-BE49-F238E27FC236}">
                  <a16:creationId xmlns:a16="http://schemas.microsoft.com/office/drawing/2014/main" id="{31922897-DBCE-6C7A-7605-47DC7776368F}"/>
                </a:ext>
              </a:extLst>
            </p:cNvPr>
            <p:cNvSpPr txBox="1"/>
            <p:nvPr/>
          </p:nvSpPr>
          <p:spPr>
            <a:xfrm>
              <a:off x="9195704" y="3322568"/>
              <a:ext cx="1647300" cy="523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2017 ESAS DS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Mid-term Outcome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590;g1540466598a_0_127">
              <a:extLst>
                <a:ext uri="{FF2B5EF4-FFF2-40B4-BE49-F238E27FC236}">
                  <a16:creationId xmlns:a16="http://schemas.microsoft.com/office/drawing/2014/main" id="{BC51F544-BF46-69E0-65E2-3D45EAC749A4}"/>
                </a:ext>
              </a:extLst>
            </p:cNvPr>
            <p:cNvSpPr txBox="1"/>
            <p:nvPr/>
          </p:nvSpPr>
          <p:spPr>
            <a:xfrm>
              <a:off x="8224085" y="3422875"/>
              <a:ext cx="6528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2023</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Google Shape;591;g1540466598a_0_127">
              <a:extLst>
                <a:ext uri="{FF2B5EF4-FFF2-40B4-BE49-F238E27FC236}">
                  <a16:creationId xmlns:a16="http://schemas.microsoft.com/office/drawing/2014/main" id="{B8C40A68-0C21-7B88-1484-F67B8125208F}"/>
                </a:ext>
              </a:extLst>
            </p:cNvPr>
            <p:cNvSpPr txBox="1"/>
            <p:nvPr/>
          </p:nvSpPr>
          <p:spPr>
            <a:xfrm>
              <a:off x="9270075" y="3035079"/>
              <a:ext cx="9573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2024</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Google Shape;592;g1540466598a_0_127">
              <a:extLst>
                <a:ext uri="{FF2B5EF4-FFF2-40B4-BE49-F238E27FC236}">
                  <a16:creationId xmlns:a16="http://schemas.microsoft.com/office/drawing/2014/main" id="{23BB6062-4965-7577-F8B1-BE987DD9F1A1}"/>
                </a:ext>
              </a:extLst>
            </p:cNvPr>
            <p:cNvSpPr txBox="1"/>
            <p:nvPr/>
          </p:nvSpPr>
          <p:spPr>
            <a:xfrm>
              <a:off x="10214599" y="2639109"/>
              <a:ext cx="1116600" cy="738900"/>
            </a:xfrm>
            <a:prstGeom prst="rect">
              <a:avLst/>
            </a:prstGeom>
            <a:solidFill>
              <a:srgbClr val="A8D08C"/>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Calibri"/>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2027 ESAS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Calibri"/>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Decadal Survey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93;g1540466598a_0_127">
              <a:extLst>
                <a:ext uri="{FF2B5EF4-FFF2-40B4-BE49-F238E27FC236}">
                  <a16:creationId xmlns:a16="http://schemas.microsoft.com/office/drawing/2014/main" id="{9A6EFB51-9FC3-2632-74D8-19C46A785B61}"/>
                </a:ext>
              </a:extLst>
            </p:cNvPr>
            <p:cNvSpPr txBox="1"/>
            <p:nvPr/>
          </p:nvSpPr>
          <p:spPr>
            <a:xfrm>
              <a:off x="10357247" y="2333207"/>
              <a:ext cx="9573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2026-27</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Google Shape;594;g1540466598a_0_127">
              <a:extLst>
                <a:ext uri="{FF2B5EF4-FFF2-40B4-BE49-F238E27FC236}">
                  <a16:creationId xmlns:a16="http://schemas.microsoft.com/office/drawing/2014/main" id="{55988AE0-885F-96F8-B230-CC13EC0D8B14}"/>
                </a:ext>
              </a:extLst>
            </p:cNvPr>
            <p:cNvSpPr txBox="1"/>
            <p:nvPr/>
          </p:nvSpPr>
          <p:spPr>
            <a:xfrm>
              <a:off x="8083200" y="4072149"/>
              <a:ext cx="3270600" cy="73890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r>
                <a:rPr kumimoji="0" lang="en-US" sz="1400" b="1" i="1" u="none" strike="noStrike" kern="0" cap="none" spc="0" normalizeH="0" baseline="0" noProof="0" dirty="0">
                  <a:ln>
                    <a:noFill/>
                  </a:ln>
                  <a:solidFill>
                    <a:srgbClr val="000000"/>
                  </a:solidFill>
                  <a:effectLst/>
                  <a:uLnTx/>
                  <a:uFillTx/>
                  <a:latin typeface="Calibri"/>
                  <a:ea typeface="Calibri"/>
                  <a:cs typeface="Calibri"/>
                  <a:sym typeface="Calibri"/>
                </a:rPr>
                <a:t>Aspiration: </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Aid/support the anticipated upcoming NASEM discussions regarding satellite-based climate observing system</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1" name="TextBox 10">
            <a:extLst>
              <a:ext uri="{FF2B5EF4-FFF2-40B4-BE49-F238E27FC236}">
                <a16:creationId xmlns:a16="http://schemas.microsoft.com/office/drawing/2014/main" id="{EC16F82B-A25B-9B18-5F2C-8C1A31B61900}"/>
              </a:ext>
            </a:extLst>
          </p:cNvPr>
          <p:cNvSpPr txBox="1"/>
          <p:nvPr/>
        </p:nvSpPr>
        <p:spPr>
          <a:xfrm>
            <a:off x="709094" y="6058177"/>
            <a:ext cx="640431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Study Website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a:ln>
                  <a:noFill/>
                </a:ln>
                <a:solidFill>
                  <a:srgbClr val="000000"/>
                </a:solidFill>
                <a:effectLst/>
                <a:uLnTx/>
                <a:uFillTx/>
                <a:latin typeface="Arial"/>
                <a:cs typeface="Arial"/>
                <a:sym typeface="Arial"/>
              </a:rPr>
              <a:t>https://</a:t>
            </a:r>
            <a:r>
              <a:rPr kumimoji="0" lang="en-US" sz="1800" b="0" i="1" u="none" strike="noStrike" kern="0" cap="none" spc="0" normalizeH="0" baseline="0" noProof="0" dirty="0" err="1">
                <a:ln>
                  <a:noFill/>
                </a:ln>
                <a:solidFill>
                  <a:srgbClr val="000000"/>
                </a:solidFill>
                <a:effectLst/>
                <a:uLnTx/>
                <a:uFillTx/>
                <a:latin typeface="Arial"/>
                <a:cs typeface="Arial"/>
                <a:sym typeface="Arial"/>
              </a:rPr>
              <a:t>kiss.caltech.edu</a:t>
            </a:r>
            <a:r>
              <a:rPr kumimoji="0" lang="en-US" sz="1800" b="0" i="1" u="none" strike="noStrike" kern="0" cap="none" spc="0" normalizeH="0" baseline="0" noProof="0" dirty="0">
                <a:ln>
                  <a:noFill/>
                </a:ln>
                <a:solidFill>
                  <a:srgbClr val="000000"/>
                </a:solidFill>
                <a:effectLst/>
                <a:uLnTx/>
                <a:uFillTx/>
                <a:latin typeface="Arial"/>
                <a:cs typeface="Arial"/>
                <a:sym typeface="Arial"/>
              </a:rPr>
              <a:t>/</a:t>
            </a:r>
            <a:r>
              <a:rPr kumimoji="0" lang="en-US" sz="1800" b="0" i="1" u="none" strike="noStrike" kern="0" cap="none" spc="0" normalizeH="0" baseline="0" noProof="0" dirty="0" err="1">
                <a:ln>
                  <a:noFill/>
                </a:ln>
                <a:solidFill>
                  <a:srgbClr val="000000"/>
                </a:solidFill>
                <a:effectLst/>
                <a:uLnTx/>
                <a:uFillTx/>
                <a:latin typeface="Arial"/>
                <a:cs typeface="Arial"/>
                <a:sym typeface="Arial"/>
              </a:rPr>
              <a:t>programs.html#satellite_observations</a:t>
            </a:r>
            <a:endParaRPr kumimoji="0" lang="en-US" sz="1800" b="0" i="1" u="none" strike="noStrike" kern="0" cap="none" spc="0" normalizeH="0" baseline="0" noProof="0" dirty="0">
              <a:ln>
                <a:noFill/>
              </a:ln>
              <a:solidFill>
                <a:srgbClr val="000000"/>
              </a:solidFill>
              <a:effectLst/>
              <a:uLnTx/>
              <a:uFillTx/>
              <a:latin typeface="Arial"/>
              <a:cs typeface="Arial"/>
              <a:sym typeface="Arial"/>
            </a:endParaRPr>
          </a:p>
        </p:txBody>
      </p:sp>
      <p:pic>
        <p:nvPicPr>
          <p:cNvPr id="12" name="Google Shape;239;g15465925079_0_25">
            <a:extLst>
              <a:ext uri="{FF2B5EF4-FFF2-40B4-BE49-F238E27FC236}">
                <a16:creationId xmlns:a16="http://schemas.microsoft.com/office/drawing/2014/main" id="{DA538426-D1D9-EA60-1237-A84B17BF8E9A}"/>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628337" y="6058177"/>
            <a:ext cx="1450926" cy="909764"/>
          </a:xfrm>
          <a:prstGeom prst="rect">
            <a:avLst/>
          </a:prstGeom>
          <a:noFill/>
          <a:ln>
            <a:noFill/>
          </a:ln>
        </p:spPr>
      </p:pic>
      <p:sp>
        <p:nvSpPr>
          <p:cNvPr id="14" name="TextBox 13">
            <a:extLst>
              <a:ext uri="{FF2B5EF4-FFF2-40B4-BE49-F238E27FC236}">
                <a16:creationId xmlns:a16="http://schemas.microsoft.com/office/drawing/2014/main" id="{D3D8E2EC-3D6E-7A97-2E76-C4907FEE25F1}"/>
              </a:ext>
            </a:extLst>
          </p:cNvPr>
          <p:cNvSpPr txBox="1"/>
          <p:nvPr/>
        </p:nvSpPr>
        <p:spPr>
          <a:xfrm>
            <a:off x="9039565" y="5099942"/>
            <a:ext cx="227498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KISS Proposal : Figure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45" name="Google Shape;645;p7"/>
          <p:cNvSpPr txBox="1"/>
          <p:nvPr/>
        </p:nvSpPr>
        <p:spPr>
          <a:xfrm>
            <a:off x="-213327" y="496804"/>
            <a:ext cx="12192000" cy="584735"/>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778"/>
              <a:buFont typeface="Calibri"/>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Study Timeline</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Google Shape;645;p7">
            <a:extLst>
              <a:ext uri="{FF2B5EF4-FFF2-40B4-BE49-F238E27FC236}">
                <a16:creationId xmlns:a16="http://schemas.microsoft.com/office/drawing/2014/main" id="{B7448230-3BE6-126B-8A96-703678D02E38}"/>
              </a:ext>
            </a:extLst>
          </p:cNvPr>
          <p:cNvSpPr txBox="1"/>
          <p:nvPr/>
        </p:nvSpPr>
        <p:spPr>
          <a:xfrm>
            <a:off x="7408190" y="105272"/>
            <a:ext cx="4783810" cy="738623"/>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778"/>
              <a:buFont typeface="Calibri"/>
              <a:buNone/>
              <a:tabLst/>
              <a:defRPr/>
            </a:pPr>
            <a:r>
              <a:rPr kumimoji="0" lang="en-US" sz="1400" b="1" i="0" u="none" strike="noStrike" kern="0" cap="none" spc="0" normalizeH="0" baseline="0" noProof="0" dirty="0">
                <a:ln>
                  <a:noFill/>
                </a:ln>
                <a:solidFill>
                  <a:srgbClr val="7030A0"/>
                </a:solidFill>
                <a:effectLst/>
                <a:uLnTx/>
                <a:uFillTx/>
                <a:latin typeface="Calibri"/>
                <a:ea typeface="Calibri"/>
                <a:cs typeface="Calibri"/>
                <a:sym typeface="Calibri"/>
              </a:rPr>
              <a:t>Towards a U.S. Framework for  Continuity of </a:t>
            </a:r>
          </a:p>
          <a:p>
            <a:pPr marL="0" marR="0" lvl="0" indent="0" algn="r" defTabSz="914400" rtl="0" eaLnBrk="1" fontAlgn="auto" latinLnBrk="0" hangingPunct="1">
              <a:lnSpc>
                <a:spcPct val="100000"/>
              </a:lnSpc>
              <a:spcBef>
                <a:spcPts val="0"/>
              </a:spcBef>
              <a:spcAft>
                <a:spcPts val="0"/>
              </a:spcAft>
              <a:buClr>
                <a:srgbClr val="000000"/>
              </a:buClr>
              <a:buSzPts val="1778"/>
              <a:buFont typeface="Calibri"/>
              <a:buNone/>
              <a:tabLst/>
              <a:defRPr/>
            </a:pPr>
            <a:r>
              <a:rPr kumimoji="0" lang="en-US" sz="1400" b="1" i="0" u="none" strike="noStrike" kern="0" cap="none" spc="0" normalizeH="0" baseline="0" noProof="0" dirty="0">
                <a:ln>
                  <a:noFill/>
                </a:ln>
                <a:solidFill>
                  <a:srgbClr val="7030A0"/>
                </a:solidFill>
                <a:effectLst/>
                <a:uLnTx/>
                <a:uFillTx/>
                <a:latin typeface="Calibri"/>
                <a:ea typeface="Calibri"/>
                <a:cs typeface="Calibri"/>
                <a:sym typeface="Calibri"/>
              </a:rPr>
              <a:t>Satellite Observations of  Earth’s Climate </a:t>
            </a:r>
          </a:p>
          <a:p>
            <a:pPr marL="0" marR="0" lvl="0" indent="0" algn="r" defTabSz="914400" rtl="0" eaLnBrk="1" fontAlgn="auto" latinLnBrk="0" hangingPunct="1">
              <a:lnSpc>
                <a:spcPct val="100000"/>
              </a:lnSpc>
              <a:spcBef>
                <a:spcPts val="0"/>
              </a:spcBef>
              <a:spcAft>
                <a:spcPts val="0"/>
              </a:spcAft>
              <a:buClr>
                <a:srgbClr val="000000"/>
              </a:buClr>
              <a:buSzPts val="1778"/>
              <a:buFont typeface="Calibri"/>
              <a:buNone/>
              <a:tabLst/>
              <a:defRPr/>
            </a:pPr>
            <a:r>
              <a:rPr kumimoji="0" lang="en-US" sz="1400" b="1" i="0" u="none" strike="noStrike" kern="0" cap="none" spc="0" normalizeH="0" baseline="0" noProof="0" dirty="0">
                <a:ln>
                  <a:noFill/>
                </a:ln>
                <a:solidFill>
                  <a:srgbClr val="7030A0"/>
                </a:solidFill>
                <a:effectLst/>
                <a:uLnTx/>
                <a:uFillTx/>
                <a:latin typeface="Calibri"/>
                <a:ea typeface="Calibri"/>
                <a:cs typeface="Calibri"/>
                <a:sym typeface="Calibri"/>
              </a:rPr>
              <a:t>and for Supporting Societal Resilience</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5" name="Picture 2">
            <a:extLst>
              <a:ext uri="{FF2B5EF4-FFF2-40B4-BE49-F238E27FC236}">
                <a16:creationId xmlns:a16="http://schemas.microsoft.com/office/drawing/2014/main" id="{CEDE0E32-9BD2-AB7A-3437-3D1DEBEBA6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441"/>
            <a:ext cx="1813302" cy="988727"/>
          </a:xfrm>
          <a:prstGeom prst="rect">
            <a:avLst/>
          </a:prstGeom>
          <a:solidFill>
            <a:schemeClr val="bg1"/>
          </a:solidFill>
        </p:spPr>
      </p:pic>
      <p:sp>
        <p:nvSpPr>
          <p:cNvPr id="49" name="TextBox 48">
            <a:extLst>
              <a:ext uri="{FF2B5EF4-FFF2-40B4-BE49-F238E27FC236}">
                <a16:creationId xmlns:a16="http://schemas.microsoft.com/office/drawing/2014/main" id="{80DD98C7-8E47-07D2-9EC5-49B0D3C74184}"/>
              </a:ext>
            </a:extLst>
          </p:cNvPr>
          <p:cNvSpPr txBox="1"/>
          <p:nvPr/>
        </p:nvSpPr>
        <p:spPr>
          <a:xfrm>
            <a:off x="336615" y="6217316"/>
            <a:ext cx="11318937" cy="523220"/>
          </a:xfrm>
          <a:prstGeom prst="rect">
            <a:avLst/>
          </a:prstGeom>
          <a:solidFill>
            <a:schemeClr val="bg1">
              <a:lumMod val="9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KISS Continuity Study Team</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14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Towards a U.S. Framework for Continuity of Satellite Observations of Earth’s Climate and for Supporting Societal Resilience</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1400" b="1"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Earth’s Future</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American Geophysical Union, (To be) </a:t>
            </a:r>
            <a:r>
              <a:rPr kumimoji="0" lang="en-US"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Submitted with minor revisions 10/25/2023</a:t>
            </a:r>
            <a:endParaRPr kumimoji="0" lang="en-US" sz="14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a16="http://schemas.microsoft.com/office/drawing/2014/main" id="{BC8F3035-914C-B4C5-8BFB-856F8E20F919}"/>
              </a:ext>
            </a:extLst>
          </p:cNvPr>
          <p:cNvPicPr>
            <a:picLocks noChangeAspect="1"/>
          </p:cNvPicPr>
          <p:nvPr/>
        </p:nvPicPr>
        <p:blipFill>
          <a:blip r:embed="rId4"/>
          <a:stretch>
            <a:fillRect/>
          </a:stretch>
        </p:blipFill>
        <p:spPr>
          <a:xfrm>
            <a:off x="-953099" y="1481674"/>
            <a:ext cx="13122921" cy="42644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 name="Google Shape;645;p7">
            <a:extLst>
              <a:ext uri="{FF2B5EF4-FFF2-40B4-BE49-F238E27FC236}">
                <a16:creationId xmlns:a16="http://schemas.microsoft.com/office/drawing/2014/main" id="{1617F864-F950-3CEB-01FE-857BC9C1A9FB}"/>
              </a:ext>
            </a:extLst>
          </p:cNvPr>
          <p:cNvSpPr txBox="1"/>
          <p:nvPr/>
        </p:nvSpPr>
        <p:spPr>
          <a:xfrm>
            <a:off x="9170" y="8683"/>
            <a:ext cx="12192000" cy="64629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778"/>
              <a:buFont typeface="Calibri"/>
              <a:buNone/>
              <a:tabLst/>
              <a:defRPr/>
            </a:pPr>
            <a:r>
              <a:rPr kumimoji="0" lang="en-US" sz="3600" b="1" i="0" u="none" strike="noStrike" kern="0" cap="none" spc="0" normalizeH="0" baseline="0" noProof="0" dirty="0">
                <a:ln>
                  <a:noFill/>
                </a:ln>
                <a:solidFill>
                  <a:srgbClr val="7030A0"/>
                </a:solidFill>
                <a:effectLst/>
                <a:uLnTx/>
                <a:uFillTx/>
                <a:latin typeface="Calibri"/>
                <a:ea typeface="Calibri"/>
                <a:cs typeface="Calibri"/>
                <a:sym typeface="Calibri"/>
              </a:rPr>
              <a:t>KISS Study Approach</a:t>
            </a:r>
            <a:endParaRPr kumimoji="0" sz="2000" b="1" i="0" u="none" strike="noStrike" kern="0" cap="none" spc="0" normalizeH="0" baseline="0" noProof="0" dirty="0">
              <a:ln>
                <a:noFill/>
              </a:ln>
              <a:solidFill>
                <a:srgbClr val="7030A0"/>
              </a:solidFill>
              <a:effectLst/>
              <a:uLnTx/>
              <a:uFillTx/>
              <a:latin typeface="Arial"/>
              <a:ea typeface="Arial"/>
              <a:cs typeface="Arial"/>
              <a:sym typeface="Arial"/>
            </a:endParaRPr>
          </a:p>
        </p:txBody>
      </p:sp>
      <p:pic>
        <p:nvPicPr>
          <p:cNvPr id="6" name="Picture 2">
            <a:extLst>
              <a:ext uri="{FF2B5EF4-FFF2-40B4-BE49-F238E27FC236}">
                <a16:creationId xmlns:a16="http://schemas.microsoft.com/office/drawing/2014/main" id="{946D3EE4-F63D-59F8-B505-E5422BB1AA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38046" y="30572"/>
            <a:ext cx="1363124" cy="743261"/>
          </a:xfrm>
          <a:prstGeom prst="rect">
            <a:avLst/>
          </a:prstGeom>
          <a:solidFill>
            <a:schemeClr val="bg1"/>
          </a:solidFill>
        </p:spPr>
      </p:pic>
      <p:sp>
        <p:nvSpPr>
          <p:cNvPr id="4" name="Google Shape;552;g1540466598a_0_156">
            <a:extLst>
              <a:ext uri="{FF2B5EF4-FFF2-40B4-BE49-F238E27FC236}">
                <a16:creationId xmlns:a16="http://schemas.microsoft.com/office/drawing/2014/main" id="{86B5B7AB-1B1C-A488-F184-4EBBAAF94F61}"/>
              </a:ext>
            </a:extLst>
          </p:cNvPr>
          <p:cNvSpPr/>
          <p:nvPr/>
        </p:nvSpPr>
        <p:spPr>
          <a:xfrm>
            <a:off x="2453992" y="1021141"/>
            <a:ext cx="3173400" cy="875100"/>
          </a:xfrm>
          <a:prstGeom prst="notchedRightArrow">
            <a:avLst>
              <a:gd name="adj1" fmla="val 50000"/>
              <a:gd name="adj2" fmla="val 50000"/>
            </a:avLst>
          </a:prstGeom>
          <a:solidFill>
            <a:schemeClr val="bg1">
              <a:lumMod val="75000"/>
            </a:schemeClr>
          </a:solidFill>
          <a:ln w="190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 name="Google Shape;553;g1540466598a_0_156">
            <a:extLst>
              <a:ext uri="{FF2B5EF4-FFF2-40B4-BE49-F238E27FC236}">
                <a16:creationId xmlns:a16="http://schemas.microsoft.com/office/drawing/2014/main" id="{EEA0DEE4-4698-7584-80ED-A158C07008E7}"/>
              </a:ext>
            </a:extLst>
          </p:cNvPr>
          <p:cNvSpPr txBox="1"/>
          <p:nvPr/>
        </p:nvSpPr>
        <p:spPr>
          <a:xfrm>
            <a:off x="3581331" y="1513802"/>
            <a:ext cx="567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Calibri"/>
              <a:buNone/>
            </a:pPr>
            <a:r>
              <a:rPr lang="en-US" sz="6000" b="0" i="0" u="none" strike="noStrike" cap="none">
                <a:solidFill>
                  <a:srgbClr val="000000"/>
                </a:solidFill>
                <a:latin typeface="Calibri"/>
                <a:ea typeface="Calibri"/>
                <a:cs typeface="Calibri"/>
                <a:sym typeface="Calibri"/>
              </a:rPr>
              <a:t>+</a:t>
            </a:r>
            <a:endParaRPr/>
          </a:p>
        </p:txBody>
      </p:sp>
      <p:sp>
        <p:nvSpPr>
          <p:cNvPr id="8" name="Google Shape;554;g1540466598a_0_156">
            <a:extLst>
              <a:ext uri="{FF2B5EF4-FFF2-40B4-BE49-F238E27FC236}">
                <a16:creationId xmlns:a16="http://schemas.microsoft.com/office/drawing/2014/main" id="{4148D8D7-C0E2-77FF-F38A-423418CA54DB}"/>
              </a:ext>
            </a:extLst>
          </p:cNvPr>
          <p:cNvSpPr/>
          <p:nvPr/>
        </p:nvSpPr>
        <p:spPr>
          <a:xfrm>
            <a:off x="2453992" y="2282689"/>
            <a:ext cx="3173400" cy="875100"/>
          </a:xfrm>
          <a:prstGeom prst="notchedRightArrow">
            <a:avLst>
              <a:gd name="adj1" fmla="val 50000"/>
              <a:gd name="adj2" fmla="val 50000"/>
            </a:avLst>
          </a:prstGeom>
          <a:solidFill>
            <a:schemeClr val="bg1">
              <a:lumMod val="75000"/>
            </a:schemeClr>
          </a:solidFill>
          <a:ln w="190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 name="Google Shape;555;g1540466598a_0_156">
            <a:extLst>
              <a:ext uri="{FF2B5EF4-FFF2-40B4-BE49-F238E27FC236}">
                <a16:creationId xmlns:a16="http://schemas.microsoft.com/office/drawing/2014/main" id="{A934687D-CE15-1B08-CA05-84B2FB9FC2A5}"/>
              </a:ext>
            </a:extLst>
          </p:cNvPr>
          <p:cNvSpPr txBox="1"/>
          <p:nvPr/>
        </p:nvSpPr>
        <p:spPr>
          <a:xfrm>
            <a:off x="3581331" y="2775350"/>
            <a:ext cx="567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Calibri"/>
              <a:buNone/>
            </a:pPr>
            <a:r>
              <a:rPr lang="en-US" sz="6000" b="0" i="0" u="none" strike="noStrike" cap="none">
                <a:solidFill>
                  <a:srgbClr val="000000"/>
                </a:solidFill>
                <a:latin typeface="Calibri"/>
                <a:ea typeface="Calibri"/>
                <a:cs typeface="Calibri"/>
                <a:sym typeface="Calibri"/>
              </a:rPr>
              <a:t>+</a:t>
            </a:r>
            <a:endParaRPr/>
          </a:p>
        </p:txBody>
      </p:sp>
      <p:sp>
        <p:nvSpPr>
          <p:cNvPr id="10" name="Google Shape;556;g1540466598a_0_156">
            <a:extLst>
              <a:ext uri="{FF2B5EF4-FFF2-40B4-BE49-F238E27FC236}">
                <a16:creationId xmlns:a16="http://schemas.microsoft.com/office/drawing/2014/main" id="{F657577C-06FB-3D2B-EAB0-5DFED4C188F1}"/>
              </a:ext>
            </a:extLst>
          </p:cNvPr>
          <p:cNvSpPr/>
          <p:nvPr/>
        </p:nvSpPr>
        <p:spPr>
          <a:xfrm>
            <a:off x="2453992" y="3544237"/>
            <a:ext cx="3173400" cy="875100"/>
          </a:xfrm>
          <a:prstGeom prst="notchedRightArrow">
            <a:avLst>
              <a:gd name="adj1" fmla="val 50000"/>
              <a:gd name="adj2" fmla="val 50000"/>
            </a:avLst>
          </a:prstGeom>
          <a:solidFill>
            <a:schemeClr val="bg1">
              <a:lumMod val="75000"/>
            </a:schemeClr>
          </a:solidFill>
          <a:ln w="190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 name="Google Shape;557;g1540466598a_0_156">
            <a:extLst>
              <a:ext uri="{FF2B5EF4-FFF2-40B4-BE49-F238E27FC236}">
                <a16:creationId xmlns:a16="http://schemas.microsoft.com/office/drawing/2014/main" id="{7D914796-6410-5019-D97C-B5679D1F721A}"/>
              </a:ext>
            </a:extLst>
          </p:cNvPr>
          <p:cNvSpPr/>
          <p:nvPr/>
        </p:nvSpPr>
        <p:spPr>
          <a:xfrm>
            <a:off x="5686838" y="1184386"/>
            <a:ext cx="752700" cy="3118500"/>
          </a:xfrm>
          <a:prstGeom prst="rightBrace">
            <a:avLst>
              <a:gd name="adj1" fmla="val 8333"/>
              <a:gd name="adj2" fmla="val 37810"/>
            </a:avLst>
          </a:prstGeom>
          <a:noFill/>
          <a:ln w="381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 name="Google Shape;558;g1540466598a_0_156">
            <a:extLst>
              <a:ext uri="{FF2B5EF4-FFF2-40B4-BE49-F238E27FC236}">
                <a16:creationId xmlns:a16="http://schemas.microsoft.com/office/drawing/2014/main" id="{D173A61D-02E5-687D-79E5-46E849FBD133}"/>
              </a:ext>
            </a:extLst>
          </p:cNvPr>
          <p:cNvSpPr/>
          <p:nvPr/>
        </p:nvSpPr>
        <p:spPr>
          <a:xfrm>
            <a:off x="6439453" y="1448792"/>
            <a:ext cx="4110300" cy="1843800"/>
          </a:xfrm>
          <a:prstGeom prst="notchedRightArrow">
            <a:avLst>
              <a:gd name="adj1" fmla="val 50000"/>
              <a:gd name="adj2" fmla="val 50000"/>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13" name="Google Shape;559;g1540466598a_0_156">
            <a:extLst>
              <a:ext uri="{FF2B5EF4-FFF2-40B4-BE49-F238E27FC236}">
                <a16:creationId xmlns:a16="http://schemas.microsoft.com/office/drawing/2014/main" id="{FAD4E333-1CAA-9A00-EAFF-E311C523AE94}"/>
              </a:ext>
            </a:extLst>
          </p:cNvPr>
          <p:cNvCxnSpPr/>
          <p:nvPr/>
        </p:nvCxnSpPr>
        <p:spPr>
          <a:xfrm rot="-5400000" flipH="1">
            <a:off x="7251076" y="2198677"/>
            <a:ext cx="875100" cy="344100"/>
          </a:xfrm>
          <a:prstGeom prst="curvedConnector3">
            <a:avLst>
              <a:gd name="adj1" fmla="val 50000"/>
            </a:avLst>
          </a:prstGeom>
          <a:noFill/>
          <a:ln w="12700" cap="flat" cmpd="sng">
            <a:solidFill>
              <a:schemeClr val="dk1"/>
            </a:solidFill>
            <a:prstDash val="solid"/>
            <a:miter lim="800000"/>
            <a:headEnd type="none" w="sm" len="sm"/>
            <a:tailEnd type="none" w="sm" len="sm"/>
          </a:ln>
        </p:spPr>
      </p:cxnSp>
      <p:cxnSp>
        <p:nvCxnSpPr>
          <p:cNvPr id="14" name="Google Shape;560;g1540466598a_0_156">
            <a:extLst>
              <a:ext uri="{FF2B5EF4-FFF2-40B4-BE49-F238E27FC236}">
                <a16:creationId xmlns:a16="http://schemas.microsoft.com/office/drawing/2014/main" id="{DAE381E8-CD36-F10A-CE55-7AFDA4123DD5}"/>
              </a:ext>
            </a:extLst>
          </p:cNvPr>
          <p:cNvCxnSpPr/>
          <p:nvPr/>
        </p:nvCxnSpPr>
        <p:spPr>
          <a:xfrm rot="-5400000" flipH="1">
            <a:off x="8500318" y="2198677"/>
            <a:ext cx="875100" cy="344100"/>
          </a:xfrm>
          <a:prstGeom prst="curvedConnector3">
            <a:avLst>
              <a:gd name="adj1" fmla="val 50000"/>
            </a:avLst>
          </a:prstGeom>
          <a:noFill/>
          <a:ln w="12700" cap="flat" cmpd="sng">
            <a:solidFill>
              <a:schemeClr val="dk1"/>
            </a:solidFill>
            <a:prstDash val="solid"/>
            <a:miter lim="800000"/>
            <a:headEnd type="none" w="sm" len="sm"/>
            <a:tailEnd type="none" w="sm" len="sm"/>
          </a:ln>
        </p:spPr>
      </p:cxnSp>
      <p:pic>
        <p:nvPicPr>
          <p:cNvPr id="15" name="Google Shape;561;g1540466598a_0_156">
            <a:extLst>
              <a:ext uri="{FF2B5EF4-FFF2-40B4-BE49-F238E27FC236}">
                <a16:creationId xmlns:a16="http://schemas.microsoft.com/office/drawing/2014/main" id="{780BD9C0-0C2C-5788-4F2E-EAAAC480795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573074" y="1634708"/>
            <a:ext cx="1509787" cy="1806795"/>
          </a:xfrm>
          <a:prstGeom prst="rect">
            <a:avLst/>
          </a:prstGeom>
          <a:noFill/>
          <a:ln>
            <a:noFill/>
          </a:ln>
        </p:spPr>
      </p:pic>
      <p:sp>
        <p:nvSpPr>
          <p:cNvPr id="16" name="Google Shape;562;g1540466598a_0_156">
            <a:extLst>
              <a:ext uri="{FF2B5EF4-FFF2-40B4-BE49-F238E27FC236}">
                <a16:creationId xmlns:a16="http://schemas.microsoft.com/office/drawing/2014/main" id="{B2DC3C67-50D8-2CE7-3A5B-83BECE43F34F}"/>
              </a:ext>
            </a:extLst>
          </p:cNvPr>
          <p:cNvSpPr txBox="1"/>
          <p:nvPr/>
        </p:nvSpPr>
        <p:spPr>
          <a:xfrm>
            <a:off x="7852738" y="2217816"/>
            <a:ext cx="1022814"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t+10 yrs</a:t>
            </a:r>
            <a:endParaRPr sz="1800" b="1" i="0" u="none" strike="noStrike" cap="none">
              <a:solidFill>
                <a:srgbClr val="000000"/>
              </a:solidFill>
              <a:latin typeface="Calibri"/>
              <a:ea typeface="Calibri"/>
              <a:cs typeface="Calibri"/>
              <a:sym typeface="Calibri"/>
            </a:endParaRPr>
          </a:p>
        </p:txBody>
      </p:sp>
      <p:sp>
        <p:nvSpPr>
          <p:cNvPr id="17" name="Google Shape;563;g1540466598a_0_156">
            <a:extLst>
              <a:ext uri="{FF2B5EF4-FFF2-40B4-BE49-F238E27FC236}">
                <a16:creationId xmlns:a16="http://schemas.microsoft.com/office/drawing/2014/main" id="{FBD75E4C-D28B-1754-B6E5-7EE8103BDA41}"/>
              </a:ext>
            </a:extLst>
          </p:cNvPr>
          <p:cNvSpPr txBox="1"/>
          <p:nvPr/>
        </p:nvSpPr>
        <p:spPr>
          <a:xfrm>
            <a:off x="9218917" y="2217816"/>
            <a:ext cx="1022814"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t+20 yrs</a:t>
            </a:r>
            <a:endParaRPr sz="1800" b="1" i="0" u="none" strike="noStrike" cap="none">
              <a:solidFill>
                <a:srgbClr val="000000"/>
              </a:solidFill>
              <a:latin typeface="Calibri"/>
              <a:ea typeface="Calibri"/>
              <a:cs typeface="Calibri"/>
              <a:sym typeface="Calibri"/>
            </a:endParaRPr>
          </a:p>
        </p:txBody>
      </p:sp>
      <p:sp>
        <p:nvSpPr>
          <p:cNvPr id="18" name="Google Shape;564;g1540466598a_0_156">
            <a:extLst>
              <a:ext uri="{FF2B5EF4-FFF2-40B4-BE49-F238E27FC236}">
                <a16:creationId xmlns:a16="http://schemas.microsoft.com/office/drawing/2014/main" id="{93BB53B6-F4F3-D308-C953-0E02A5BD92D9}"/>
              </a:ext>
            </a:extLst>
          </p:cNvPr>
          <p:cNvSpPr txBox="1"/>
          <p:nvPr/>
        </p:nvSpPr>
        <p:spPr>
          <a:xfrm>
            <a:off x="7023950" y="2217816"/>
            <a:ext cx="348821"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dirty="0">
                <a:solidFill>
                  <a:srgbClr val="000000"/>
                </a:solidFill>
                <a:latin typeface="Calibri"/>
                <a:ea typeface="Calibri"/>
                <a:cs typeface="Calibri"/>
                <a:sym typeface="Calibri"/>
              </a:rPr>
              <a:t>t</a:t>
            </a:r>
            <a:endParaRPr b="1" dirty="0"/>
          </a:p>
        </p:txBody>
      </p:sp>
      <p:sp>
        <p:nvSpPr>
          <p:cNvPr id="19" name="Google Shape;565;g1540466598a_0_156">
            <a:extLst>
              <a:ext uri="{FF2B5EF4-FFF2-40B4-BE49-F238E27FC236}">
                <a16:creationId xmlns:a16="http://schemas.microsoft.com/office/drawing/2014/main" id="{98FC35E7-BED6-F3D5-3B2A-E46719BE8915}"/>
              </a:ext>
            </a:extLst>
          </p:cNvPr>
          <p:cNvSpPr txBox="1"/>
          <p:nvPr/>
        </p:nvSpPr>
        <p:spPr>
          <a:xfrm>
            <a:off x="3719187" y="3808249"/>
            <a:ext cx="292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dirty="0">
                <a:solidFill>
                  <a:srgbClr val="000000"/>
                </a:solidFill>
                <a:latin typeface="Calibri"/>
                <a:ea typeface="Calibri"/>
                <a:cs typeface="Calibri"/>
                <a:sym typeface="Calibri"/>
              </a:rPr>
              <a:t>?</a:t>
            </a:r>
            <a:endParaRPr b="1" dirty="0"/>
          </a:p>
        </p:txBody>
      </p:sp>
      <p:sp>
        <p:nvSpPr>
          <p:cNvPr id="20" name="Google Shape;566;g1540466598a_0_156">
            <a:extLst>
              <a:ext uri="{FF2B5EF4-FFF2-40B4-BE49-F238E27FC236}">
                <a16:creationId xmlns:a16="http://schemas.microsoft.com/office/drawing/2014/main" id="{08A39C2A-5317-4FB8-2365-E47AF6B69232}"/>
              </a:ext>
            </a:extLst>
          </p:cNvPr>
          <p:cNvSpPr txBox="1"/>
          <p:nvPr/>
        </p:nvSpPr>
        <p:spPr>
          <a:xfrm>
            <a:off x="3734839" y="2549396"/>
            <a:ext cx="292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a:t>
            </a:r>
            <a:endParaRPr b="1"/>
          </a:p>
        </p:txBody>
      </p:sp>
      <p:sp>
        <p:nvSpPr>
          <p:cNvPr id="21" name="Google Shape;567;g1540466598a_0_156">
            <a:extLst>
              <a:ext uri="{FF2B5EF4-FFF2-40B4-BE49-F238E27FC236}">
                <a16:creationId xmlns:a16="http://schemas.microsoft.com/office/drawing/2014/main" id="{0A89365F-FFB8-AC19-5019-C6ECE6625514}"/>
              </a:ext>
            </a:extLst>
          </p:cNvPr>
          <p:cNvSpPr txBox="1"/>
          <p:nvPr/>
        </p:nvSpPr>
        <p:spPr>
          <a:xfrm>
            <a:off x="3748676" y="1285153"/>
            <a:ext cx="292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a:t>
            </a:r>
            <a:endParaRPr b="1"/>
          </a:p>
        </p:txBody>
      </p:sp>
      <p:sp>
        <p:nvSpPr>
          <p:cNvPr id="22" name="Google Shape;568;g1540466598a_0_156">
            <a:extLst>
              <a:ext uri="{FF2B5EF4-FFF2-40B4-BE49-F238E27FC236}">
                <a16:creationId xmlns:a16="http://schemas.microsoft.com/office/drawing/2014/main" id="{B3B25CA5-F585-873D-0181-9441F749BDC8}"/>
              </a:ext>
            </a:extLst>
          </p:cNvPr>
          <p:cNvSpPr/>
          <p:nvPr/>
        </p:nvSpPr>
        <p:spPr>
          <a:xfrm>
            <a:off x="4311641" y="4473041"/>
            <a:ext cx="3868974" cy="461700"/>
          </a:xfrm>
          <a:prstGeom prst="rect">
            <a:avLst/>
          </a:prstGeom>
          <a:solidFill>
            <a:srgbClr val="F7CAA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2) How to include? </a:t>
            </a:r>
            <a:endParaRPr sz="1600" b="0" i="0" u="none" strike="noStrike" cap="none">
              <a:solidFill>
                <a:srgbClr val="000000"/>
              </a:solidFill>
              <a:latin typeface="Calibri"/>
              <a:ea typeface="Calibri"/>
              <a:cs typeface="Calibri"/>
              <a:sym typeface="Calibri"/>
            </a:endParaRPr>
          </a:p>
        </p:txBody>
      </p:sp>
      <p:sp>
        <p:nvSpPr>
          <p:cNvPr id="23" name="Google Shape;569;g1540466598a_0_156">
            <a:extLst>
              <a:ext uri="{FF2B5EF4-FFF2-40B4-BE49-F238E27FC236}">
                <a16:creationId xmlns:a16="http://schemas.microsoft.com/office/drawing/2014/main" id="{E0E8AA39-5227-5136-7478-F99600FF180A}"/>
              </a:ext>
            </a:extLst>
          </p:cNvPr>
          <p:cNvSpPr/>
          <p:nvPr/>
        </p:nvSpPr>
        <p:spPr>
          <a:xfrm>
            <a:off x="8272059" y="3419992"/>
            <a:ext cx="3861422" cy="461700"/>
          </a:xfrm>
          <a:prstGeom prst="rect">
            <a:avLst/>
          </a:prstGeom>
          <a:solidFill>
            <a:srgbClr val="BBD6EE"/>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3) How to sustain &amp; impact?</a:t>
            </a:r>
            <a:endParaRPr sz="1600" b="0" i="0" u="none" strike="noStrike" cap="none" dirty="0">
              <a:solidFill>
                <a:srgbClr val="000000"/>
              </a:solidFill>
              <a:latin typeface="Calibri"/>
              <a:ea typeface="Calibri"/>
              <a:cs typeface="Calibri"/>
              <a:sym typeface="Calibri"/>
            </a:endParaRPr>
          </a:p>
        </p:txBody>
      </p:sp>
      <p:sp>
        <p:nvSpPr>
          <p:cNvPr id="24" name="Google Shape;570;g1540466598a_0_156">
            <a:extLst>
              <a:ext uri="{FF2B5EF4-FFF2-40B4-BE49-F238E27FC236}">
                <a16:creationId xmlns:a16="http://schemas.microsoft.com/office/drawing/2014/main" id="{5603D9D7-B885-CBC6-0AF4-44BE658DC689}"/>
              </a:ext>
            </a:extLst>
          </p:cNvPr>
          <p:cNvSpPr/>
          <p:nvPr/>
        </p:nvSpPr>
        <p:spPr>
          <a:xfrm>
            <a:off x="30008" y="5024399"/>
            <a:ext cx="4119222" cy="461700"/>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1What to include? </a:t>
            </a:r>
            <a:endParaRPr dirty="0"/>
          </a:p>
        </p:txBody>
      </p:sp>
      <p:pic>
        <p:nvPicPr>
          <p:cNvPr id="25" name="Google Shape;571;g1540466598a_0_156" descr="Diagram of solar radiation and Earth's energy budget">
            <a:extLst>
              <a:ext uri="{FF2B5EF4-FFF2-40B4-BE49-F238E27FC236}">
                <a16:creationId xmlns:a16="http://schemas.microsoft.com/office/drawing/2014/main" id="{F8C73B84-52F8-B4B8-6A74-E9B7E18DB1EE}"/>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87707" y="907788"/>
            <a:ext cx="1504735" cy="987552"/>
          </a:xfrm>
          <a:prstGeom prst="rect">
            <a:avLst/>
          </a:prstGeom>
          <a:noFill/>
          <a:ln>
            <a:noFill/>
          </a:ln>
        </p:spPr>
      </p:pic>
      <p:pic>
        <p:nvPicPr>
          <p:cNvPr id="26" name="Google Shape;572;g1540466598a_0_156" descr="The Hydrologic Cycle | Freshwater Inflows">
            <a:extLst>
              <a:ext uri="{FF2B5EF4-FFF2-40B4-BE49-F238E27FC236}">
                <a16:creationId xmlns:a16="http://schemas.microsoft.com/office/drawing/2014/main" id="{E977E746-9354-8750-B5F2-AD6FD6A1C65B}"/>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22147" y="3283181"/>
            <a:ext cx="1499616" cy="987552"/>
          </a:xfrm>
          <a:prstGeom prst="rect">
            <a:avLst/>
          </a:prstGeom>
          <a:noFill/>
          <a:ln>
            <a:noFill/>
          </a:ln>
        </p:spPr>
      </p:pic>
      <p:pic>
        <p:nvPicPr>
          <p:cNvPr id="27" name="Google Shape;573;g1540466598a_0_156" descr="How the Carbon Cycle Works – Homestead on the Range">
            <a:extLst>
              <a:ext uri="{FF2B5EF4-FFF2-40B4-BE49-F238E27FC236}">
                <a16:creationId xmlns:a16="http://schemas.microsoft.com/office/drawing/2014/main" id="{73073FDA-9230-D788-25C7-8A4DBBFAAA4E}"/>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11838" y="2108968"/>
            <a:ext cx="1502760" cy="984303"/>
          </a:xfrm>
          <a:prstGeom prst="rect">
            <a:avLst/>
          </a:prstGeom>
          <a:noFill/>
          <a:ln>
            <a:noFill/>
          </a:ln>
        </p:spPr>
      </p:pic>
      <p:sp>
        <p:nvSpPr>
          <p:cNvPr id="30" name="Google Shape;576;g1540466598a_0_156">
            <a:extLst>
              <a:ext uri="{FF2B5EF4-FFF2-40B4-BE49-F238E27FC236}">
                <a16:creationId xmlns:a16="http://schemas.microsoft.com/office/drawing/2014/main" id="{7CCA7BD8-AB78-2042-3587-F9D85060DCC9}"/>
              </a:ext>
            </a:extLst>
          </p:cNvPr>
          <p:cNvSpPr txBox="1"/>
          <p:nvPr/>
        </p:nvSpPr>
        <p:spPr>
          <a:xfrm rot="-5400000">
            <a:off x="17571" y="3553931"/>
            <a:ext cx="984303"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200" b="1" i="0" u="none" strike="noStrike" cap="none" dirty="0">
                <a:solidFill>
                  <a:srgbClr val="000000"/>
                </a:solidFill>
                <a:latin typeface="Calibri"/>
                <a:ea typeface="Calibri"/>
                <a:cs typeface="Calibri"/>
                <a:sym typeface="Calibri"/>
              </a:rPr>
              <a:t>Water Cycle &amp; Resources</a:t>
            </a:r>
            <a:endParaRPr lang="en-US" sz="1050" b="1" dirty="0"/>
          </a:p>
        </p:txBody>
      </p:sp>
      <p:sp>
        <p:nvSpPr>
          <p:cNvPr id="31" name="Google Shape;578;g1540466598a_0_156">
            <a:extLst>
              <a:ext uri="{FF2B5EF4-FFF2-40B4-BE49-F238E27FC236}">
                <a16:creationId xmlns:a16="http://schemas.microsoft.com/office/drawing/2014/main" id="{28DAC35A-33A6-63F5-FE7A-4733A65FE87E}"/>
              </a:ext>
            </a:extLst>
          </p:cNvPr>
          <p:cNvSpPr txBox="1"/>
          <p:nvPr/>
        </p:nvSpPr>
        <p:spPr>
          <a:xfrm>
            <a:off x="30009" y="5507988"/>
            <a:ext cx="4119222" cy="1077178"/>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Observation Priorities </a:t>
            </a:r>
            <a:r>
              <a:rPr lang="en-US" sz="1600" dirty="0">
                <a:solidFill>
                  <a:schemeClr val="dk1"/>
                </a:solidFill>
                <a:latin typeface="Calibri"/>
                <a:ea typeface="Calibri"/>
                <a:cs typeface="Calibri"/>
                <a:sym typeface="Calibri"/>
              </a:rPr>
              <a:t>Consider approaches to identify and prioritize satellite observables that should be sustained to support Science and Decision Support</a:t>
            </a:r>
            <a:endParaRPr dirty="0"/>
          </a:p>
        </p:txBody>
      </p:sp>
      <p:sp>
        <p:nvSpPr>
          <p:cNvPr id="32" name="Google Shape;579;g1540466598a_0_156">
            <a:extLst>
              <a:ext uri="{FF2B5EF4-FFF2-40B4-BE49-F238E27FC236}">
                <a16:creationId xmlns:a16="http://schemas.microsoft.com/office/drawing/2014/main" id="{CA61CDA1-B84C-A67A-27D0-81AA17D7EC22}"/>
              </a:ext>
            </a:extLst>
          </p:cNvPr>
          <p:cNvSpPr txBox="1"/>
          <p:nvPr/>
        </p:nvSpPr>
        <p:spPr>
          <a:xfrm>
            <a:off x="8264507" y="3907472"/>
            <a:ext cx="3868974" cy="1323399"/>
          </a:xfrm>
          <a:prstGeom prst="rect">
            <a:avLst/>
          </a:prstGeom>
          <a:solidFill>
            <a:srgbClr val="BBD6EE"/>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lvl="0"/>
            <a:r>
              <a:rPr lang="en-US" sz="1600" b="1" dirty="0">
                <a:solidFill>
                  <a:schemeClr val="dk1"/>
                </a:solidFill>
                <a:latin typeface="Calibri"/>
                <a:ea typeface="Calibri"/>
                <a:cs typeface="Calibri"/>
                <a:sym typeface="Calibri"/>
              </a:rPr>
              <a:t>Stewardship and Implementation: </a:t>
            </a:r>
            <a:r>
              <a:rPr lang="en-US" sz="1600" dirty="0">
                <a:solidFill>
                  <a:schemeClr val="dk1"/>
                </a:solidFill>
                <a:latin typeface="Calibri"/>
                <a:ea typeface="Calibri"/>
                <a:cs typeface="Calibri"/>
                <a:sym typeface="Calibri"/>
              </a:rPr>
              <a:t>Consider data flow infrastructure and operations, calibration &amp; validation, uncertainty quantification and traceability, data stewardship best practices, dissemination.</a:t>
            </a:r>
            <a:endParaRPr sz="1600" dirty="0"/>
          </a:p>
        </p:txBody>
      </p:sp>
      <p:sp>
        <p:nvSpPr>
          <p:cNvPr id="33" name="Google Shape;580;g1540466598a_0_156">
            <a:extLst>
              <a:ext uri="{FF2B5EF4-FFF2-40B4-BE49-F238E27FC236}">
                <a16:creationId xmlns:a16="http://schemas.microsoft.com/office/drawing/2014/main" id="{8069254E-5781-D000-60E6-A549ED3477A0}"/>
              </a:ext>
            </a:extLst>
          </p:cNvPr>
          <p:cNvSpPr txBox="1"/>
          <p:nvPr/>
        </p:nvSpPr>
        <p:spPr>
          <a:xfrm>
            <a:off x="4311644" y="4956222"/>
            <a:ext cx="3868974" cy="1323399"/>
          </a:xfrm>
          <a:prstGeom prst="rect">
            <a:avLst/>
          </a:prstGeom>
          <a:solidFill>
            <a:srgbClr val="F7CAA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Architecture Approaches/Configurations: </a:t>
            </a:r>
            <a:r>
              <a:rPr lang="en-US" sz="1600" dirty="0">
                <a:solidFill>
                  <a:schemeClr val="dk1"/>
                </a:solidFill>
                <a:latin typeface="Calibri"/>
                <a:ea typeface="Calibri"/>
                <a:cs typeface="Calibri"/>
                <a:sym typeface="Calibri"/>
              </a:rPr>
              <a:t>Consider approaches to architecture design and development, including “new space” and technology advances, commercial data, and international considerations.</a:t>
            </a:r>
            <a:endParaRPr sz="1600" b="1" dirty="0">
              <a:solidFill>
                <a:schemeClr val="dk1"/>
              </a:solidFill>
              <a:latin typeface="Calibri"/>
              <a:ea typeface="Calibri"/>
              <a:cs typeface="Calibri"/>
              <a:sym typeface="Calibri"/>
            </a:endParaRPr>
          </a:p>
        </p:txBody>
      </p:sp>
      <p:sp>
        <p:nvSpPr>
          <p:cNvPr id="2" name="Google Shape;576;g1540466598a_0_156">
            <a:extLst>
              <a:ext uri="{FF2B5EF4-FFF2-40B4-BE49-F238E27FC236}">
                <a16:creationId xmlns:a16="http://schemas.microsoft.com/office/drawing/2014/main" id="{1879AFD5-1D32-83EA-788E-110D6F4FA40A}"/>
              </a:ext>
            </a:extLst>
          </p:cNvPr>
          <p:cNvSpPr txBox="1"/>
          <p:nvPr/>
        </p:nvSpPr>
        <p:spPr>
          <a:xfrm rot="-5400000">
            <a:off x="1822" y="2361897"/>
            <a:ext cx="10158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200" b="1" i="0" u="none" strike="noStrike" cap="none" dirty="0">
                <a:solidFill>
                  <a:srgbClr val="000000"/>
                </a:solidFill>
                <a:latin typeface="Calibri"/>
                <a:ea typeface="Calibri"/>
                <a:cs typeface="Calibri"/>
                <a:sym typeface="Calibri"/>
              </a:rPr>
              <a:t>Carbon Cycle &amp; Resources</a:t>
            </a:r>
            <a:endParaRPr lang="en-US" sz="1050" b="1" dirty="0"/>
          </a:p>
        </p:txBody>
      </p:sp>
      <p:sp>
        <p:nvSpPr>
          <p:cNvPr id="3" name="Google Shape;576;g1540466598a_0_156">
            <a:extLst>
              <a:ext uri="{FF2B5EF4-FFF2-40B4-BE49-F238E27FC236}">
                <a16:creationId xmlns:a16="http://schemas.microsoft.com/office/drawing/2014/main" id="{0D833BAB-E21D-ACC9-416F-B75A77FD6F63}"/>
              </a:ext>
            </a:extLst>
          </p:cNvPr>
          <p:cNvSpPr txBox="1"/>
          <p:nvPr/>
        </p:nvSpPr>
        <p:spPr>
          <a:xfrm rot="-5400000">
            <a:off x="17571" y="1209667"/>
            <a:ext cx="984303"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200" b="1" i="0" u="none" strike="noStrike" cap="none" dirty="0">
                <a:solidFill>
                  <a:srgbClr val="000000"/>
                </a:solidFill>
                <a:latin typeface="Calibri"/>
                <a:ea typeface="Calibri"/>
                <a:cs typeface="Calibri"/>
                <a:sym typeface="Calibri"/>
              </a:rPr>
              <a:t>Energy Cycle &amp; Resources</a:t>
            </a:r>
            <a:endParaRPr lang="en-US" sz="105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p:tgtEl>
                                          <p:spTgt spid="24"/>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p:tgtEl>
                                          <p:spTgt spid="24"/>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p:tgtEl>
                                          <p:spTgt spid="3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p:tgtEl>
                                          <p:spTgt spid="7"/>
                                        </p:tgtEl>
                                        <p:attrNameLst>
                                          <p:attrName>ppt_y</p:attrName>
                                        </p:attrNameLst>
                                      </p:cBhvr>
                                      <p:tavLst>
                                        <p:tav tm="0">
                                          <p:val>
                                            <p:strVal val="#ppt_y+1"/>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p:tgtEl>
                                          <p:spTgt spid="9"/>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ppt_y</p:attrName>
                                        </p:attrNameLst>
                                      </p:cBhvr>
                                      <p:tavLst>
                                        <p:tav tm="0">
                                          <p:val>
                                            <p:strVal val="#ppt_y+1"/>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p:tgtEl>
                                          <p:spTgt spid="22"/>
                                        </p:tgtEl>
                                        <p:attrNameLst>
                                          <p:attrName>ppt_y</p:attrName>
                                        </p:attrNameLst>
                                      </p:cBhvr>
                                      <p:tavLst>
                                        <p:tav tm="0">
                                          <p:val>
                                            <p:strVal val="#ppt_y+1"/>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p:tgtEl>
                                          <p:spTgt spid="3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p:tgtEl>
                                          <p:spTgt spid="12"/>
                                        </p:tgtEl>
                                        <p:attrNameLst>
                                          <p:attrName>ppt_y</p:attrName>
                                        </p:attrNameLst>
                                      </p:cBhvr>
                                      <p:tavLst>
                                        <p:tav tm="0">
                                          <p:val>
                                            <p:strVal val="#ppt_y+1"/>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p:tgtEl>
                                          <p:spTgt spid="13"/>
                                        </p:tgtEl>
                                        <p:attrNameLst>
                                          <p:attrName>ppt_y</p:attrName>
                                        </p:attrNameLst>
                                      </p:cBhvr>
                                      <p:tavLst>
                                        <p:tav tm="0">
                                          <p:val>
                                            <p:strVal val="#ppt_y+1"/>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p:tgtEl>
                                          <p:spTgt spid="14"/>
                                        </p:tgtEl>
                                        <p:attrNameLst>
                                          <p:attrName>ppt_y</p:attrName>
                                        </p:attrNameLst>
                                      </p:cBhvr>
                                      <p:tavLst>
                                        <p:tav tm="0">
                                          <p:val>
                                            <p:strVal val="#ppt_y+1"/>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p:tgtEl>
                                          <p:spTgt spid="16"/>
                                        </p:tgtEl>
                                        <p:attrNameLst>
                                          <p:attrName>ppt_y</p:attrName>
                                        </p:attrNameLst>
                                      </p:cBhvr>
                                      <p:tavLst>
                                        <p:tav tm="0">
                                          <p:val>
                                            <p:strVal val="#ppt_y+1"/>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p:tgtEl>
                                          <p:spTgt spid="17"/>
                                        </p:tgtEl>
                                        <p:attrNameLst>
                                          <p:attrName>ppt_y</p:attrName>
                                        </p:attrNameLst>
                                      </p:cBhvr>
                                      <p:tavLst>
                                        <p:tav tm="0">
                                          <p:val>
                                            <p:strVal val="#ppt_y+1"/>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p:tgtEl>
                                          <p:spTgt spid="18"/>
                                        </p:tgtEl>
                                        <p:attrNameLst>
                                          <p:attrName>ppt_y</p:attrName>
                                        </p:attrNameLst>
                                      </p:cBhvr>
                                      <p:tavLst>
                                        <p:tav tm="0">
                                          <p:val>
                                            <p:strVal val="#ppt_y+1"/>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p:tgtEl>
                                          <p:spTgt spid="23"/>
                                        </p:tgtEl>
                                        <p:attrNameLst>
                                          <p:attrName>ppt_y</p:attrName>
                                        </p:attrNameLst>
                                      </p:cBhvr>
                                      <p:tavLst>
                                        <p:tav tm="0">
                                          <p:val>
                                            <p:strVal val="#ppt_y+1"/>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p:tgtEl>
                                          <p:spTgt spid="23"/>
                                        </p:tgtEl>
                                        <p:attrNameLst>
                                          <p:attrName>ppt_y</p:attrName>
                                        </p:attrNameLst>
                                      </p:cBhvr>
                                      <p:tavLst>
                                        <p:tav tm="0">
                                          <p:val>
                                            <p:strVal val="#ppt_y+1"/>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10193</TotalTime>
  <Words>5040</Words>
  <Application>Microsoft Macintosh PowerPoint</Application>
  <PresentationFormat>Widescreen</PresentationFormat>
  <Paragraphs>282</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Gill Sans Ultra Bold</vt:lpstr>
      <vt:lpstr>PT Sans</vt:lpstr>
      <vt:lpstr>1_Office Theme</vt:lpstr>
      <vt:lpstr>3_Office Theme</vt:lpstr>
      <vt:lpstr>PowerPoint Presentation</vt:lpstr>
      <vt:lpstr>PowerPoint Presentation</vt:lpstr>
      <vt:lpstr>Damages From Climate-related Disasters Have  Quadrupled Between 1980’s And 2010’s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“NewSpace”, Commercial, NGO &amp; International Interests Expand our Options for Continuity </vt:lpstr>
      <vt:lpstr>PowerPoint Presentation</vt:lpstr>
      <vt:lpstr>Sustained Observing Systems Yield Sustained Science &amp; Societal Benefits</vt:lpstr>
      <vt:lpstr>Data Stewardship, Information Production, Dissemination &amp; 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Vision, Goals and Expectations  </dc:title>
  <dc:creator>Waliser, Duane E (JPL-8000)[JPL Employee]</dc:creator>
  <cp:lastModifiedBy>Waliser, Duane E (US 8000)</cp:lastModifiedBy>
  <cp:revision>132</cp:revision>
  <dcterms:created xsi:type="dcterms:W3CDTF">2021-10-28T17:43:15Z</dcterms:created>
  <dcterms:modified xsi:type="dcterms:W3CDTF">2023-10-19T16:37:38Z</dcterms:modified>
</cp:coreProperties>
</file>